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53" r:id="rId2"/>
    <p:sldMasterId id="2147483767" r:id="rId3"/>
    <p:sldMasterId id="2147483712" r:id="rId4"/>
    <p:sldMasterId id="2147483847" r:id="rId5"/>
  </p:sldMasterIdLst>
  <p:notesMasterIdLst>
    <p:notesMasterId r:id="rId37"/>
  </p:notesMasterIdLst>
  <p:handoutMasterIdLst>
    <p:handoutMasterId r:id="rId38"/>
  </p:handoutMasterIdLst>
  <p:sldIdLst>
    <p:sldId id="320" r:id="rId6"/>
    <p:sldId id="348" r:id="rId7"/>
    <p:sldId id="332" r:id="rId8"/>
    <p:sldId id="331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7" r:id="rId19"/>
    <p:sldId id="346" r:id="rId20"/>
    <p:sldId id="343" r:id="rId21"/>
    <p:sldId id="351" r:id="rId22"/>
    <p:sldId id="342" r:id="rId23"/>
    <p:sldId id="353" r:id="rId24"/>
    <p:sldId id="355" r:id="rId25"/>
    <p:sldId id="350" r:id="rId26"/>
    <p:sldId id="359" r:id="rId27"/>
    <p:sldId id="360" r:id="rId28"/>
    <p:sldId id="358" r:id="rId29"/>
    <p:sldId id="356" r:id="rId30"/>
    <p:sldId id="357" r:id="rId31"/>
    <p:sldId id="344" r:id="rId32"/>
    <p:sldId id="361" r:id="rId33"/>
    <p:sldId id="362" r:id="rId34"/>
    <p:sldId id="363" r:id="rId35"/>
    <p:sldId id="345" r:id="rId36"/>
  </p:sldIdLst>
  <p:sldSz cx="9144000" cy="6858000" type="screen4x3"/>
  <p:notesSz cx="6743700" cy="98758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A12"/>
    <a:srgbClr val="006699"/>
    <a:srgbClr val="6E6E6E"/>
    <a:srgbClr val="696969"/>
    <a:srgbClr val="002142"/>
    <a:srgbClr val="00ABCA"/>
    <a:srgbClr val="09B4E9"/>
    <a:srgbClr val="EE4CCF"/>
    <a:srgbClr val="578C50"/>
    <a:srgbClr val="006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2" autoAdjust="0"/>
  </p:normalViewPr>
  <p:slideViewPr>
    <p:cSldViewPr snapToGrid="0">
      <p:cViewPr varScale="1">
        <p:scale>
          <a:sx n="86" d="100"/>
          <a:sy n="86" d="100"/>
        </p:scale>
        <p:origin x="-9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0494"/>
    </p:cViewPr>
  </p:sorterViewPr>
  <p:notesViewPr>
    <p:cSldViewPr snapToGrid="0">
      <p:cViewPr varScale="1">
        <p:scale>
          <a:sx n="81" d="100"/>
          <a:sy n="81" d="100"/>
        </p:scale>
        <p:origin x="-1956" y="-78"/>
      </p:cViewPr>
      <p:guideLst>
        <p:guide orient="horz" pos="3111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9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6.xml" /><Relationship Id="rId34" Type="http://schemas.openxmlformats.org/officeDocument/2006/relationships/slide" Target="slides/slide29.xml" /><Relationship Id="rId42" Type="http://schemas.openxmlformats.org/officeDocument/2006/relationships/tableStyles" Target="tableStyle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slide" Target="slides/slide28.xml" /><Relationship Id="rId38" Type="http://schemas.openxmlformats.org/officeDocument/2006/relationships/handoutMaster" Target="handoutMasters/handout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slide" Target="slides/slide24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slide" Target="slides/slide27.xml" /><Relationship Id="rId37" Type="http://schemas.openxmlformats.org/officeDocument/2006/relationships/notesMaster" Target="notesMasters/notesMaster1.xml" /><Relationship Id="rId40" Type="http://schemas.openxmlformats.org/officeDocument/2006/relationships/viewProps" Target="view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36" Type="http://schemas.openxmlformats.org/officeDocument/2006/relationships/slide" Target="slides/slide31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slide" Target="slides/slide26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slide" Target="slides/slide30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 /><Relationship Id="rId2" Type="http://schemas.microsoft.com/office/2011/relationships/chartColorStyle" Target="colors6.xml" /><Relationship Id="rId1" Type="http://schemas.microsoft.com/office/2011/relationships/chartStyle" Target="style6.xml" /><Relationship Id="rId4" Type="http://schemas.openxmlformats.org/officeDocument/2006/relationships/package" Target="../embeddings/Microsoft_Excel_Worksheet6.xlsx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GALLINAS</a:t>
            </a:r>
            <a:r>
              <a:rPr lang="es-AR" baseline="0" dirty="0"/>
              <a:t> PONEDORAS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8716917834077465E-2"/>
          <c:y val="0.27258850498861792"/>
          <c:w val="0.92384908272758737"/>
          <c:h val="0.47832107028760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Hoja1!$B$44</c:f>
              <c:strCache>
                <c:ptCount val="1"/>
                <c:pt idx="0">
                  <c:v>perdida producto anual</c:v>
                </c:pt>
              </c:strCache>
            </c:strRef>
          </c:tx>
          <c:spPr>
            <a:solidFill>
              <a:srgbClr val="B8CA12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1.3845621322256828E-2"/>
                  <c:y val="2.1042805696203331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58068753866828"/>
                      <c:h val="0.18813951716861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E06-466C-86D9-B33C2F945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Hoja1!$C$88:$C$91</c:f>
              <c:strCache>
                <c:ptCount val="4"/>
                <c:pt idx="0">
                  <c:v>Gallinas  ponedoras</c:v>
                </c:pt>
                <c:pt idx="1">
                  <c:v>Parrilleros</c:v>
                </c:pt>
                <c:pt idx="2">
                  <c:v>tambos</c:v>
                </c:pt>
                <c:pt idx="3">
                  <c:v>Porcinos engorde</c:v>
                </c:pt>
              </c:strCache>
            </c:strRef>
          </c:cat>
          <c:val>
            <c:numRef>
              <c:f>Hoja1!$D$44</c:f>
              <c:numCache>
                <c:formatCode>"$"#,##0_);[Red]\("$"#,##0\)</c:formatCode>
                <c:ptCount val="1"/>
                <c:pt idx="0">
                  <c:v>265500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0-488E-8D95-521168C03C75}"/>
            </c:ext>
          </c:extLst>
        </c:ser>
        <c:ser>
          <c:idx val="1"/>
          <c:order val="1"/>
          <c:tx>
            <c:strRef>
              <c:f>Hoja1!$B$45</c:f>
              <c:strCache>
                <c:ptCount val="1"/>
                <c:pt idx="0">
                  <c:v>Energía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Hoja1!$C$88:$C$91</c:f>
              <c:strCache>
                <c:ptCount val="4"/>
                <c:pt idx="0">
                  <c:v>Gallinas  ponedoras</c:v>
                </c:pt>
                <c:pt idx="1">
                  <c:v>Parrilleros</c:v>
                </c:pt>
                <c:pt idx="2">
                  <c:v>tambos</c:v>
                </c:pt>
                <c:pt idx="3">
                  <c:v>Porcinos engorde</c:v>
                </c:pt>
              </c:strCache>
            </c:strRef>
          </c:cat>
          <c:val>
            <c:numRef>
              <c:f>Hoja1!$D$45</c:f>
              <c:numCache>
                <c:formatCode>"$"#,##0_);[Red]\("$"#,##0\)</c:formatCode>
                <c:ptCount val="1"/>
                <c:pt idx="0">
                  <c:v>21375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0-488E-8D95-521168C03C75}"/>
            </c:ext>
          </c:extLst>
        </c:ser>
        <c:ser>
          <c:idx val="2"/>
          <c:order val="2"/>
          <c:tx>
            <c:strRef>
              <c:f>Hoja1!$B$46</c:f>
              <c:strCache>
                <c:ptCount val="1"/>
                <c:pt idx="0">
                  <c:v>amortización utilitarios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Hoja1!$D$46</c:f>
              <c:numCache>
                <c:formatCode>"$"#,##0_);[Red]\("$"#,##0\)</c:formatCode>
                <c:ptCount val="1"/>
                <c:pt idx="0">
                  <c:v>162000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80-488E-8D95-521168C03C75}"/>
            </c:ext>
          </c:extLst>
        </c:ser>
        <c:ser>
          <c:idx val="3"/>
          <c:order val="3"/>
          <c:tx>
            <c:strRef>
              <c:f>Hoja1!$B$47</c:f>
              <c:strCache>
                <c:ptCount val="1"/>
                <c:pt idx="0">
                  <c:v>Personal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369B32A-7BA9-4969-A0B4-97BEF4E9B327}" type="VALUE">
                      <a:rPr lang="en-US" sz="1200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E06-466C-86D9-B33C2F945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Hoja1!$D$47</c:f>
              <c:numCache>
                <c:formatCode>"$"#,##0_);[Red]\("$"#,##0\)</c:formatCode>
                <c:ptCount val="1"/>
                <c:pt idx="0">
                  <c:v>22500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80-488E-8D95-521168C03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6658048"/>
        <c:axId val="276656512"/>
      </c:barChart>
      <c:valAx>
        <c:axId val="276656512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276658048"/>
        <c:crosses val="autoZero"/>
        <c:crossBetween val="between"/>
      </c:valAx>
      <c:catAx>
        <c:axId val="276658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6656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788058424161157E-2"/>
          <c:y val="0.80747726640486606"/>
          <c:w val="0.89934669381280608"/>
          <c:h val="0.18863781080750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parrilleros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Hoja1!$B$61</c:f>
              <c:strCache>
                <c:ptCount val="1"/>
                <c:pt idx="0">
                  <c:v>Alimentos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</a:t>
                    </a:r>
                    <a:r>
                      <a:rPr lang="en-US" sz="1100" dirty="0"/>
                      <a:t>660.000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Hoja1!$C$88:$C$91</c:f>
              <c:strCache>
                <c:ptCount val="4"/>
                <c:pt idx="0">
                  <c:v>Gallinas  ponedoras</c:v>
                </c:pt>
                <c:pt idx="1">
                  <c:v>Parrilleros</c:v>
                </c:pt>
                <c:pt idx="2">
                  <c:v>tambos</c:v>
                </c:pt>
                <c:pt idx="3">
                  <c:v>Porcinos engorde</c:v>
                </c:pt>
              </c:strCache>
            </c:strRef>
          </c:cat>
          <c:val>
            <c:numRef>
              <c:f>Hoja1!$D$61</c:f>
              <c:numCache>
                <c:formatCode>"$"#,##0_);[Red]\("$"#,##0\)</c:formatCode>
                <c:ptCount val="1"/>
                <c:pt idx="0">
                  <c:v>660000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9-4BD5-BC58-1F113BE239B2}"/>
            </c:ext>
          </c:extLst>
        </c:ser>
        <c:ser>
          <c:idx val="1"/>
          <c:order val="1"/>
          <c:tx>
            <c:strRef>
              <c:f>Hoja1!$B$62</c:f>
              <c:strCache>
                <c:ptCount val="1"/>
                <c:pt idx="0">
                  <c:v>Energía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Hoja1!$C$88:$C$91</c:f>
              <c:strCache>
                <c:ptCount val="4"/>
                <c:pt idx="0">
                  <c:v>Gallinas  ponedoras</c:v>
                </c:pt>
                <c:pt idx="1">
                  <c:v>Parrilleros</c:v>
                </c:pt>
                <c:pt idx="2">
                  <c:v>tambos</c:v>
                </c:pt>
                <c:pt idx="3">
                  <c:v>Porcinos engorde</c:v>
                </c:pt>
              </c:strCache>
            </c:strRef>
          </c:cat>
          <c:val>
            <c:numRef>
              <c:f>Hoja1!$D$62</c:f>
              <c:numCache>
                <c:formatCode>"$"#,##0_);[Red]\("$"#,##0\)</c:formatCode>
                <c:ptCount val="1"/>
                <c:pt idx="0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9-4BD5-BC58-1F113BE239B2}"/>
            </c:ext>
          </c:extLst>
        </c:ser>
        <c:ser>
          <c:idx val="2"/>
          <c:order val="2"/>
          <c:tx>
            <c:strRef>
              <c:f>Hoja1!$B$63</c:f>
              <c:strCache>
                <c:ptCount val="1"/>
                <c:pt idx="0">
                  <c:v>amortización utilitarios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Hoja1!$D$63</c:f>
              <c:numCache>
                <c:formatCode>"$"#,##0_);[Red]\("$"#,##0\)</c:formatCode>
                <c:ptCount val="1"/>
                <c:pt idx="0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9-4BD5-BC58-1F113BE239B2}"/>
            </c:ext>
          </c:extLst>
        </c:ser>
        <c:ser>
          <c:idx val="3"/>
          <c:order val="3"/>
          <c:tx>
            <c:strRef>
              <c:f>Hoja1!$B$47</c:f>
              <c:strCache>
                <c:ptCount val="1"/>
                <c:pt idx="0">
                  <c:v>Personal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Hoja1!$D$64</c:f>
              <c:numCache>
                <c:formatCode>"$"#,##0_);[Red]\("$"#,##0\)</c:formatCode>
                <c:ptCount val="1"/>
                <c:pt idx="0">
                  <c:v>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9-4BD5-BC58-1F113BE239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6760064"/>
        <c:axId val="276758528"/>
      </c:barChart>
      <c:valAx>
        <c:axId val="276758528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276760064"/>
        <c:crosses val="autoZero"/>
        <c:crossBetween val="between"/>
      </c:valAx>
      <c:catAx>
        <c:axId val="27676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6758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Tambo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7133486244262846E-2"/>
          <c:y val="0.23966008318948351"/>
          <c:w val="0.96286651375573717"/>
          <c:h val="0.4681168028197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Hoja1!$B$70</c:f>
              <c:strCache>
                <c:ptCount val="1"/>
                <c:pt idx="0">
                  <c:v>perdida de producto anual</c:v>
                </c:pt>
              </c:strCache>
            </c:strRef>
          </c:tx>
          <c:spPr>
            <a:solidFill>
              <a:srgbClr val="B8CA12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Hoja1!$C$88:$C$91</c:f>
              <c:strCache>
                <c:ptCount val="4"/>
                <c:pt idx="0">
                  <c:v>Gallinas  ponedoras</c:v>
                </c:pt>
                <c:pt idx="1">
                  <c:v>Parrilleros</c:v>
                </c:pt>
                <c:pt idx="2">
                  <c:v>tambos</c:v>
                </c:pt>
                <c:pt idx="3">
                  <c:v>Porcinos engorde</c:v>
                </c:pt>
              </c:strCache>
            </c:strRef>
          </c:cat>
          <c:val>
            <c:numRef>
              <c:f>Hoja1!$D$70</c:f>
              <c:numCache>
                <c:formatCode>"$"#,##0_);[Red]\("$"#,##0\)</c:formatCode>
                <c:ptCount val="1"/>
                <c:pt idx="0">
                  <c:v>635100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D7-49DF-95DE-1930FF725A7A}"/>
            </c:ext>
          </c:extLst>
        </c:ser>
        <c:ser>
          <c:idx val="1"/>
          <c:order val="1"/>
          <c:tx>
            <c:strRef>
              <c:f>Hoja1!$B$62</c:f>
              <c:strCache>
                <c:ptCount val="1"/>
                <c:pt idx="0">
                  <c:v>Energía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Hoja1!$C$88:$C$91</c:f>
              <c:strCache>
                <c:ptCount val="4"/>
                <c:pt idx="0">
                  <c:v>Gallinas  ponedoras</c:v>
                </c:pt>
                <c:pt idx="1">
                  <c:v>Parrilleros</c:v>
                </c:pt>
                <c:pt idx="2">
                  <c:v>tambos</c:v>
                </c:pt>
                <c:pt idx="3">
                  <c:v>Porcinos engorde</c:v>
                </c:pt>
              </c:strCache>
            </c:strRef>
          </c:cat>
          <c:val>
            <c:numRef>
              <c:f>Hoja1!$D$71</c:f>
              <c:numCache>
                <c:formatCode>"$"#,##0_);[Red]\("$"#,##0\)</c:formatCode>
                <c:ptCount val="1"/>
                <c:pt idx="0">
                  <c:v>29589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D7-49DF-95DE-1930FF725A7A}"/>
            </c:ext>
          </c:extLst>
        </c:ser>
        <c:ser>
          <c:idx val="2"/>
          <c:order val="2"/>
          <c:tx>
            <c:strRef>
              <c:f>Hoja1!$B$63</c:f>
              <c:strCache>
                <c:ptCount val="1"/>
                <c:pt idx="0">
                  <c:v>amortización utilitarios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Hoja1!$D$72</c:f>
              <c:numCache>
                <c:formatCode>"$"#,##0_);[Red]\("$"#,##0\)</c:formatCode>
                <c:ptCount val="1"/>
                <c:pt idx="0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D7-49DF-95DE-1930FF725A7A}"/>
            </c:ext>
          </c:extLst>
        </c:ser>
        <c:ser>
          <c:idx val="3"/>
          <c:order val="3"/>
          <c:tx>
            <c:strRef>
              <c:f>Hoja1!$B$47</c:f>
              <c:strCache>
                <c:ptCount val="1"/>
                <c:pt idx="0">
                  <c:v>Personal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Hoja1!$D$73</c:f>
              <c:numCache>
                <c:formatCode>"$"#,##0_);[Red]\("$"#,##0\)</c:formatCode>
                <c:ptCount val="1"/>
                <c:pt idx="0">
                  <c:v>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D7-49DF-95DE-1930FF725A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5956480"/>
        <c:axId val="275942400"/>
      </c:barChart>
      <c:valAx>
        <c:axId val="275942400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275956480"/>
        <c:crosses val="autoZero"/>
        <c:crossBetween val="between"/>
      </c:valAx>
      <c:catAx>
        <c:axId val="275956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5942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cerdos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Hoja1!$B$78</c:f>
              <c:strCache>
                <c:ptCount val="1"/>
                <c:pt idx="0">
                  <c:v>Alimentos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4FEC8BB-812D-4F95-A17C-7B1D4D412075}" type="VALUE">
                      <a:rPr lang="en-US" sz="1600"/>
                      <a:pPr/>
                      <a:t>[VALOR]</a:t>
                    </a:fld>
                    <a:endParaRPr lang="es-E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BE-4F82-AEEF-6FF2E62C4E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Hoja1!$C$88:$C$91</c:f>
              <c:strCache>
                <c:ptCount val="4"/>
                <c:pt idx="0">
                  <c:v>Gallinas  ponedoras</c:v>
                </c:pt>
                <c:pt idx="1">
                  <c:v>Parrilleros</c:v>
                </c:pt>
                <c:pt idx="2">
                  <c:v>tambos</c:v>
                </c:pt>
                <c:pt idx="3">
                  <c:v>Porcinos engorde</c:v>
                </c:pt>
              </c:strCache>
            </c:strRef>
          </c:cat>
          <c:val>
            <c:numRef>
              <c:f>Hoja1!$D$78</c:f>
              <c:numCache>
                <c:formatCode>"$"#,##0_);[Red]\("$"#,##0\)</c:formatCode>
                <c:ptCount val="1"/>
                <c:pt idx="0">
                  <c:v>1008000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B-4C4A-A140-263A2EA791FF}"/>
            </c:ext>
          </c:extLst>
        </c:ser>
        <c:ser>
          <c:idx val="1"/>
          <c:order val="1"/>
          <c:tx>
            <c:strRef>
              <c:f>Hoja1!$B$62</c:f>
              <c:strCache>
                <c:ptCount val="1"/>
                <c:pt idx="0">
                  <c:v>Energía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Hoja1!$C$88:$C$91</c:f>
              <c:strCache>
                <c:ptCount val="4"/>
                <c:pt idx="0">
                  <c:v>Gallinas  ponedoras</c:v>
                </c:pt>
                <c:pt idx="1">
                  <c:v>Parrilleros</c:v>
                </c:pt>
                <c:pt idx="2">
                  <c:v>tambos</c:v>
                </c:pt>
                <c:pt idx="3">
                  <c:v>Porcinos engorde</c:v>
                </c:pt>
              </c:strCache>
            </c:strRef>
          </c:cat>
          <c:val>
            <c:numRef>
              <c:f>Hoja1!$D$79</c:f>
              <c:numCache>
                <c:formatCode>"$"#,##0_);[Red]\("$"#,##0\)</c:formatCode>
                <c:ptCount val="1"/>
                <c:pt idx="0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EB-4C4A-A140-263A2EA791FF}"/>
            </c:ext>
          </c:extLst>
        </c:ser>
        <c:ser>
          <c:idx val="2"/>
          <c:order val="2"/>
          <c:tx>
            <c:strRef>
              <c:f>Hoja1!$B$80</c:f>
              <c:strCache>
                <c:ptCount val="1"/>
                <c:pt idx="0">
                  <c:v>amortización utilitarios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Hoja1!$D$80</c:f>
              <c:numCache>
                <c:formatCode>"$"#,##0_);[Red]\("$"#,##0\)</c:formatCode>
                <c:ptCount val="1"/>
                <c:pt idx="0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EB-4C4A-A140-263A2EA791FF}"/>
            </c:ext>
          </c:extLst>
        </c:ser>
        <c:ser>
          <c:idx val="3"/>
          <c:order val="3"/>
          <c:tx>
            <c:strRef>
              <c:f>Hoja1!$B$73</c:f>
              <c:strCache>
                <c:ptCount val="1"/>
                <c:pt idx="0">
                  <c:v>Personal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Hoja1!$D$73</c:f>
              <c:numCache>
                <c:formatCode>"$"#,##0_);[Red]\("$"#,##0\)</c:formatCode>
                <c:ptCount val="1"/>
                <c:pt idx="0">
                  <c:v>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EB-4C4A-A140-263A2EA791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5981056"/>
        <c:axId val="275504128"/>
      </c:barChart>
      <c:valAx>
        <c:axId val="275504128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275981056"/>
        <c:crosses val="autoZero"/>
        <c:crossBetween val="between"/>
      </c:valAx>
      <c:catAx>
        <c:axId val="275981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5504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Hoja1!$C$88</c:f>
              <c:strCache>
                <c:ptCount val="1"/>
                <c:pt idx="0">
                  <c:v>Gallinas  ponedoras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3.9696245579104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CA-410B-9665-78D17B38E9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Hoja1!$G$88</c:f>
              <c:numCache>
                <c:formatCode>0%</c:formatCode>
                <c:ptCount val="1"/>
                <c:pt idx="0">
                  <c:v>4.5402129806083324E-2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A-410B-9665-78D17B38E935}"/>
            </c:ext>
          </c:extLst>
        </c:ser>
        <c:ser>
          <c:idx val="1"/>
          <c:order val="1"/>
          <c:tx>
            <c:strRef>
              <c:f>Hoja1!$C$89</c:f>
              <c:strCache>
                <c:ptCount val="1"/>
                <c:pt idx="0">
                  <c:v>Parrilleros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Hoja1!$G$89</c:f>
              <c:numCache>
                <c:formatCode>0%</c:formatCode>
                <c:ptCount val="1"/>
                <c:pt idx="0">
                  <c:v>0.35822242273855176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A-410B-9665-78D17B38E935}"/>
            </c:ext>
          </c:extLst>
        </c:ser>
        <c:ser>
          <c:idx val="2"/>
          <c:order val="2"/>
          <c:tx>
            <c:strRef>
              <c:f>Hoja1!$C$90</c:f>
              <c:strCache>
                <c:ptCount val="1"/>
                <c:pt idx="0">
                  <c:v>tambos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2206119162642081E-3"/>
                  <c:y val="-3.9696245579104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CA-410B-9665-78D17B38E9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Hoja1!$G$90</c:f>
              <c:numCache>
                <c:formatCode>0%</c:formatCode>
                <c:ptCount val="1"/>
                <c:pt idx="0">
                  <c:v>0.19161056001679524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CA-410B-9665-78D17B38E935}"/>
            </c:ext>
          </c:extLst>
        </c:ser>
        <c:ser>
          <c:idx val="3"/>
          <c:order val="3"/>
          <c:tx>
            <c:strRef>
              <c:f>Hoja1!$C$91</c:f>
              <c:strCache>
                <c:ptCount val="1"/>
                <c:pt idx="0">
                  <c:v>Porcinos engorde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6103059581321633E-3"/>
                  <c:y val="-1.240507674347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CA-410B-9665-78D17B38E9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Hoja1!$G$91</c:f>
              <c:numCache>
                <c:formatCode>0%</c:formatCode>
                <c:ptCount val="1"/>
                <c:pt idx="0">
                  <c:v>0.27888933982683983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CA-410B-9665-78D17B38E9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05694208"/>
        <c:axId val="305695744"/>
        <c:axId val="0"/>
      </c:bar3DChart>
      <c:catAx>
        <c:axId val="30569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5695744"/>
        <c:crosses val="autoZero"/>
        <c:auto val="1"/>
        <c:lblAlgn val="ctr"/>
        <c:lblOffset val="100"/>
        <c:noMultiLvlLbl val="0"/>
      </c:catAx>
      <c:valAx>
        <c:axId val="30569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569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Hoja1!$I$16</c:f>
              <c:strCache>
                <c:ptCount val="1"/>
                <c:pt idx="0">
                  <c:v>Valor Bruto Producción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-0.11237228651865321"/>
                  <c:y val="0.1486774446957845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U$S14.776.197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62500025178447"/>
                      <c:h val="0.2601219232431618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D7C-4B58-8DEF-B498A82CFC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Hoja1!$I$16:$I$17</c:f>
              <c:strCache>
                <c:ptCount val="2"/>
                <c:pt idx="0">
                  <c:v>Valor Bruto Producción</c:v>
                </c:pt>
                <c:pt idx="1">
                  <c:v>ineficiencia productiva</c:v>
                </c:pt>
              </c:strCache>
            </c:strRef>
          </c:cat>
          <c:val>
            <c:numRef>
              <c:f>Hoja1!$J$16</c:f>
              <c:numCache>
                <c:formatCode>"$"#,##0_);[Red]\("$"#,##0\)</c:formatCode>
                <c:ptCount val="1"/>
                <c:pt idx="0">
                  <c:v>147761972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C-4B58-8DEF-B498A82CFC69}"/>
            </c:ext>
          </c:extLst>
        </c:ser>
        <c:ser>
          <c:idx val="1"/>
          <c:order val="1"/>
          <c:tx>
            <c:strRef>
              <c:f>Hoja1!$I$17</c:f>
              <c:strCache>
                <c:ptCount val="1"/>
                <c:pt idx="0">
                  <c:v>ineficiencia productiva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layout>
                <c:manualLayout>
                  <c:x val="0.10503507492198388"/>
                  <c:y val="7.15485540882280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U$S</a:t>
                    </a:r>
                    <a:r>
                      <a:rPr lang="en-US" sz="1800" baseline="0" dirty="0"/>
                      <a:t> 1.644.901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60274787510682"/>
                      <c:h val="8.578682902667375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1D7C-4B58-8DEF-B498A82CFC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Hoja1!$I$16:$I$17</c:f>
              <c:strCache>
                <c:ptCount val="2"/>
                <c:pt idx="0">
                  <c:v>Valor Bruto Producción</c:v>
                </c:pt>
                <c:pt idx="1">
                  <c:v>ineficiencia productiva</c:v>
                </c:pt>
              </c:strCache>
            </c:strRef>
          </c:cat>
          <c:val>
            <c:numRef>
              <c:f>Hoja1!$K$16</c:f>
              <c:numCache>
                <c:formatCode>"$"#,##0_);[Red]\("$"#,##0\)</c:formatCode>
                <c:ptCount val="1"/>
                <c:pt idx="0">
                  <c:v>16449016.100000001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7C-4B58-8DEF-B498A82CF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305772416"/>
        <c:axId val="305770880"/>
        <c:axId val="0"/>
      </c:bar3DChart>
      <c:valAx>
        <c:axId val="305770880"/>
        <c:scaling>
          <c:orientation val="minMax"/>
        </c:scaling>
        <c:delete val="1"/>
        <c:axPos val="b"/>
        <c:numFmt formatCode="&quot;$&quot;#,##0_);[Red]\(&quot;$&quot;#,##0\)" sourceLinked="1"/>
        <c:majorTickMark val="none"/>
        <c:minorTickMark val="none"/>
        <c:tickLblPos val="nextTo"/>
        <c:crossAx val="305772416"/>
        <c:crosses val="autoZero"/>
        <c:crossBetween val="between"/>
      </c:valAx>
      <c:catAx>
        <c:axId val="30577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770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59-44A4-AB43-CCCF5433B01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59-44A4-AB43-CCCF5433B014}"/>
              </c:ext>
            </c:extLst>
          </c:dPt>
          <c:dLbls>
            <c:dLbl>
              <c:idx val="0"/>
              <c:layout>
                <c:manualLayout>
                  <c:x val="0.14349781669667974"/>
                  <c:y val="3.6713346998589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$1.644.091</a:t>
                    </a:r>
                    <a:endParaRPr lang="es-A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40358744394615"/>
                      <c:h val="0.1816268614275325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6559-44A4-AB43-CCCF5433B014}"/>
                </c:ext>
              </c:extLst>
            </c:dLbl>
            <c:dLbl>
              <c:idx val="1"/>
              <c:layout>
                <c:manualLayout>
                  <c:x val="-2.98953662182361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59-44A4-AB43-CCCF5433B01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59-44A4-AB43-CCCF5433B01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59-44A4-AB43-CCCF5433B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(Hoja1!$N$10,Hoja1!$N$12:$N$15)</c:f>
              <c:strCache>
                <c:ptCount val="5"/>
                <c:pt idx="0">
                  <c:v>costos evitados</c:v>
                </c:pt>
                <c:pt idx="1">
                  <c:v>ingresos brutos</c:v>
                </c:pt>
                <c:pt idx="2">
                  <c:v>efecto ingresos brutos por expectativas positivas (10%)</c:v>
                </c:pt>
                <c:pt idx="3">
                  <c:v>costos recaudación inmobiliario rural</c:v>
                </c:pt>
                <c:pt idx="4">
                  <c:v>resultado tributario</c:v>
                </c:pt>
              </c:strCache>
            </c:strRef>
          </c:cat>
          <c:val>
            <c:numRef>
              <c:f>(Hoja1!$O$10,Hoja1!$O$12:$O$15)</c:f>
              <c:numCache>
                <c:formatCode>"$"#,##0_);[Red]\("$"#,##0\)</c:formatCode>
                <c:ptCount val="5"/>
                <c:pt idx="0">
                  <c:v>1672818</c:v>
                </c:pt>
                <c:pt idx="1">
                  <c:v>101484.61600000001</c:v>
                </c:pt>
                <c:pt idx="2">
                  <c:v>119547.83200000001</c:v>
                </c:pt>
                <c:pt idx="3" formatCode="_ &quot;$&quot;\ * #,##0_ ;_ &quot;$&quot;\ * \-#,##0_ ;_ &quot;$&quot;\ * &quot;-&quot;??_ ;_ @_ ">
                  <c:v>-128000</c:v>
                </c:pt>
                <c:pt idx="4">
                  <c:v>93032.448000000033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559-44A4-AB43-CCCF5433B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402240"/>
        <c:axId val="305403776"/>
      </c:barChart>
      <c:catAx>
        <c:axId val="30540224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5403776"/>
        <c:crosses val="autoZero"/>
        <c:auto val="1"/>
        <c:lblAlgn val="ctr"/>
        <c:lblOffset val="100"/>
        <c:noMultiLvlLbl val="0"/>
      </c:catAx>
      <c:valAx>
        <c:axId val="30540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540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image" Target="../media/image7.pn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image" Target="../media/image7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70977-8FFF-4730-80D9-EA2DCC5A8836}" type="doc">
      <dgm:prSet loTypeId="urn:microsoft.com/office/officeart/2008/layout/PictureStrip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2992195-6A8F-47EB-B3B0-D91DE8FE6936}">
      <dgm:prSet phldrT="[Texto]"/>
      <dgm:spPr/>
      <dgm:t>
        <a:bodyPr/>
        <a:lstStyle/>
        <a:p>
          <a:r>
            <a:rPr lang="es-ES" dirty="0"/>
            <a:t>Puente Don Cristóbal</a:t>
          </a:r>
        </a:p>
        <a:p>
          <a:r>
            <a:rPr lang="es-ES" dirty="0"/>
            <a:t>(</a:t>
          </a:r>
          <a:r>
            <a:rPr lang="es-ES" dirty="0" err="1"/>
            <a:t>Nogoyá</a:t>
          </a:r>
          <a:r>
            <a:rPr lang="es-ES" dirty="0"/>
            <a:t>)</a:t>
          </a:r>
        </a:p>
      </dgm:t>
    </dgm:pt>
    <dgm:pt modelId="{ADB5A0E8-396F-44D7-8E14-9FA404B9846C}" type="parTrans" cxnId="{0F4BEB6D-C912-4504-95D3-98538BA5080A}">
      <dgm:prSet/>
      <dgm:spPr/>
      <dgm:t>
        <a:bodyPr/>
        <a:lstStyle/>
        <a:p>
          <a:endParaRPr lang="es-ES"/>
        </a:p>
      </dgm:t>
    </dgm:pt>
    <dgm:pt modelId="{96ACDCF5-4BD3-4E36-90D4-A2E2331E751E}" type="sibTrans" cxnId="{0F4BEB6D-C912-4504-95D3-98538BA5080A}">
      <dgm:prSet/>
      <dgm:spPr/>
      <dgm:t>
        <a:bodyPr/>
        <a:lstStyle/>
        <a:p>
          <a:endParaRPr lang="es-ES"/>
        </a:p>
      </dgm:t>
    </dgm:pt>
    <dgm:pt modelId="{614FDCFF-4101-459B-8D07-45DA5738242D}">
      <dgm:prSet phldrT="[Texto]"/>
      <dgm:spPr/>
      <dgm:t>
        <a:bodyPr/>
        <a:lstStyle/>
        <a:p>
          <a:r>
            <a:rPr lang="es-ES" dirty="0"/>
            <a:t>Aldea San Rafael - Santa Rosa (Crespo)</a:t>
          </a:r>
        </a:p>
      </dgm:t>
    </dgm:pt>
    <dgm:pt modelId="{2E767404-67BF-4E5F-B96F-567451C3D699}" type="parTrans" cxnId="{2BAE2BED-F375-4DD5-AE28-F7CC07F26AC6}">
      <dgm:prSet/>
      <dgm:spPr/>
      <dgm:t>
        <a:bodyPr/>
        <a:lstStyle/>
        <a:p>
          <a:endParaRPr lang="es-ES"/>
        </a:p>
      </dgm:t>
    </dgm:pt>
    <dgm:pt modelId="{F4EE44AC-1334-4B87-8DBF-DECEB6AB2F3E}" type="sibTrans" cxnId="{2BAE2BED-F375-4DD5-AE28-F7CC07F26AC6}">
      <dgm:prSet/>
      <dgm:spPr/>
      <dgm:t>
        <a:bodyPr/>
        <a:lstStyle/>
        <a:p>
          <a:endParaRPr lang="es-ES"/>
        </a:p>
      </dgm:t>
    </dgm:pt>
    <dgm:pt modelId="{181B845B-B9D0-4548-84EB-5B7C64943F01}">
      <dgm:prSet/>
      <dgm:spPr/>
      <dgm:t>
        <a:bodyPr/>
        <a:lstStyle/>
        <a:p>
          <a:r>
            <a:rPr lang="es-AR" dirty="0"/>
            <a:t>acceso Aldea San Antonio (</a:t>
          </a:r>
          <a:r>
            <a:rPr lang="es-AR" dirty="0" err="1"/>
            <a:t>Gualeguaychú</a:t>
          </a:r>
          <a:r>
            <a:rPr lang="es-AR" dirty="0"/>
            <a:t>)</a:t>
          </a:r>
        </a:p>
      </dgm:t>
    </dgm:pt>
    <dgm:pt modelId="{BE935C14-5854-43EE-9BB2-89084CB67FF9}" type="parTrans" cxnId="{ADC79B86-D6BC-4CD3-9FEA-4E600B737063}">
      <dgm:prSet/>
      <dgm:spPr/>
      <dgm:t>
        <a:bodyPr/>
        <a:lstStyle/>
        <a:p>
          <a:endParaRPr lang="es-ES"/>
        </a:p>
      </dgm:t>
    </dgm:pt>
    <dgm:pt modelId="{49480E77-7D79-44F9-81F2-91F4594F7ADA}" type="sibTrans" cxnId="{ADC79B86-D6BC-4CD3-9FEA-4E600B737063}">
      <dgm:prSet/>
      <dgm:spPr/>
      <dgm:t>
        <a:bodyPr/>
        <a:lstStyle/>
        <a:p>
          <a:endParaRPr lang="es-ES"/>
        </a:p>
      </dgm:t>
    </dgm:pt>
    <dgm:pt modelId="{553DA836-452E-4623-B86C-3DF49DC39AC2}" type="pres">
      <dgm:prSet presAssocID="{7F970977-8FFF-4730-80D9-EA2DCC5A8836}" presName="Name0" presStyleCnt="0">
        <dgm:presLayoutVars>
          <dgm:dir/>
          <dgm:resizeHandles val="exact"/>
        </dgm:presLayoutVars>
      </dgm:prSet>
      <dgm:spPr/>
    </dgm:pt>
    <dgm:pt modelId="{2F80D85E-A8D8-4E26-B87D-526B55466C71}" type="pres">
      <dgm:prSet presAssocID="{181B845B-B9D0-4548-84EB-5B7C64943F01}" presName="composite" presStyleCnt="0"/>
      <dgm:spPr/>
    </dgm:pt>
    <dgm:pt modelId="{B919EC8F-42AB-4C38-B3BC-CE6EF11538A2}" type="pres">
      <dgm:prSet presAssocID="{181B845B-B9D0-4548-84EB-5B7C64943F01}" presName="rect1" presStyleLbl="trAlignAcc1" presStyleIdx="0" presStyleCnt="3" custLinFactNeighborX="35698" custLinFactNeighborY="-2253">
        <dgm:presLayoutVars>
          <dgm:bulletEnabled val="1"/>
        </dgm:presLayoutVars>
      </dgm:prSet>
      <dgm:spPr/>
    </dgm:pt>
    <dgm:pt modelId="{D57FB352-0520-450C-B941-D06C79189ECA}" type="pres">
      <dgm:prSet presAssocID="{181B845B-B9D0-4548-84EB-5B7C64943F01}" presName="rect2" presStyleLbl="fgImgPlace1" presStyleIdx="0" presStyleCnt="3" custScaleX="3319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3836526-1F78-43E5-8DD0-5FD242CDB5E5}" type="pres">
      <dgm:prSet presAssocID="{49480E77-7D79-44F9-81F2-91F4594F7ADA}" presName="sibTrans" presStyleCnt="0"/>
      <dgm:spPr/>
    </dgm:pt>
    <dgm:pt modelId="{CBEEC3BE-FDA2-4015-AD08-5DB0CFF81030}" type="pres">
      <dgm:prSet presAssocID="{E2992195-6A8F-47EB-B3B0-D91DE8FE6936}" presName="composite" presStyleCnt="0"/>
      <dgm:spPr/>
    </dgm:pt>
    <dgm:pt modelId="{E5CB137C-A4B6-41FD-A3E0-78C25E15A245}" type="pres">
      <dgm:prSet presAssocID="{E2992195-6A8F-47EB-B3B0-D91DE8FE6936}" presName="rect1" presStyleLbl="trAlignAcc1" presStyleIdx="1" presStyleCnt="3" custScaleX="139616" custLinFactNeighborX="13726">
        <dgm:presLayoutVars>
          <dgm:bulletEnabled val="1"/>
        </dgm:presLayoutVars>
      </dgm:prSet>
      <dgm:spPr/>
    </dgm:pt>
    <dgm:pt modelId="{D9853D45-ED13-4ED5-A106-6C7345C64557}" type="pres">
      <dgm:prSet presAssocID="{E2992195-6A8F-47EB-B3B0-D91DE8FE6936}" presName="rect2" presStyleLbl="fgImgPlace1" presStyleIdx="1" presStyleCnt="3" custScaleX="259330" custLinFactX="-38366" custLinFactNeighborX="-100000" custLinFactNeighborY="858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8A6D3F2-50F2-44B4-9FEB-243218CEA890}" type="pres">
      <dgm:prSet presAssocID="{96ACDCF5-4BD3-4E36-90D4-A2E2331E751E}" presName="sibTrans" presStyleCnt="0"/>
      <dgm:spPr/>
    </dgm:pt>
    <dgm:pt modelId="{6A2099D1-59CF-418A-80D2-415DC04B7346}" type="pres">
      <dgm:prSet presAssocID="{614FDCFF-4101-459B-8D07-45DA5738242D}" presName="composite" presStyleCnt="0"/>
      <dgm:spPr/>
    </dgm:pt>
    <dgm:pt modelId="{1BD1E2BD-4D3B-4406-97BC-66B4900A44F6}" type="pres">
      <dgm:prSet presAssocID="{614FDCFF-4101-459B-8D07-45DA5738242D}" presName="rect1" presStyleLbl="trAlignAcc1" presStyleIdx="2" presStyleCnt="3" custLinFactNeighborX="34139" custLinFactNeighborY="-3379">
        <dgm:presLayoutVars>
          <dgm:bulletEnabled val="1"/>
        </dgm:presLayoutVars>
      </dgm:prSet>
      <dgm:spPr/>
    </dgm:pt>
    <dgm:pt modelId="{68D1C894-A7FC-4FBA-9DDC-BD251233B91B}" type="pres">
      <dgm:prSet presAssocID="{614FDCFF-4101-459B-8D07-45DA5738242D}" presName="rect2" presStyleLbl="fgImgPlace1" presStyleIdx="2" presStyleCnt="3" custScaleX="294252" custLinFactNeighborX="-5474" custLinFactNeighborY="536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6B9BE01-BAA5-4012-8546-C6E75885F4FF}" type="presOf" srcId="{E2992195-6A8F-47EB-B3B0-D91DE8FE6936}" destId="{E5CB137C-A4B6-41FD-A3E0-78C25E15A245}" srcOrd="0" destOrd="0" presId="urn:microsoft.com/office/officeart/2008/layout/PictureStrips"/>
    <dgm:cxn modelId="{CBDF9133-0B58-420F-A202-FD81953176B7}" type="presOf" srcId="{181B845B-B9D0-4548-84EB-5B7C64943F01}" destId="{B919EC8F-42AB-4C38-B3BC-CE6EF11538A2}" srcOrd="0" destOrd="0" presId="urn:microsoft.com/office/officeart/2008/layout/PictureStrips"/>
    <dgm:cxn modelId="{0F4BEB6D-C912-4504-95D3-98538BA5080A}" srcId="{7F970977-8FFF-4730-80D9-EA2DCC5A8836}" destId="{E2992195-6A8F-47EB-B3B0-D91DE8FE6936}" srcOrd="1" destOrd="0" parTransId="{ADB5A0E8-396F-44D7-8E14-9FA404B9846C}" sibTransId="{96ACDCF5-4BD3-4E36-90D4-A2E2331E751E}"/>
    <dgm:cxn modelId="{ADC79B86-D6BC-4CD3-9FEA-4E600B737063}" srcId="{7F970977-8FFF-4730-80D9-EA2DCC5A8836}" destId="{181B845B-B9D0-4548-84EB-5B7C64943F01}" srcOrd="0" destOrd="0" parTransId="{BE935C14-5854-43EE-9BB2-89084CB67FF9}" sibTransId="{49480E77-7D79-44F9-81F2-91F4594F7ADA}"/>
    <dgm:cxn modelId="{FA34A7AC-7684-4EB8-9129-39FCCF33D49B}" type="presOf" srcId="{614FDCFF-4101-459B-8D07-45DA5738242D}" destId="{1BD1E2BD-4D3B-4406-97BC-66B4900A44F6}" srcOrd="0" destOrd="0" presId="urn:microsoft.com/office/officeart/2008/layout/PictureStrips"/>
    <dgm:cxn modelId="{E0D569C1-31A8-4901-80AD-97D8B326CE46}" type="presOf" srcId="{7F970977-8FFF-4730-80D9-EA2DCC5A8836}" destId="{553DA836-452E-4623-B86C-3DF49DC39AC2}" srcOrd="0" destOrd="0" presId="urn:microsoft.com/office/officeart/2008/layout/PictureStrips"/>
    <dgm:cxn modelId="{2BAE2BED-F375-4DD5-AE28-F7CC07F26AC6}" srcId="{7F970977-8FFF-4730-80D9-EA2DCC5A8836}" destId="{614FDCFF-4101-459B-8D07-45DA5738242D}" srcOrd="2" destOrd="0" parTransId="{2E767404-67BF-4E5F-B96F-567451C3D699}" sibTransId="{F4EE44AC-1334-4B87-8DBF-DECEB6AB2F3E}"/>
    <dgm:cxn modelId="{9A65935B-408E-40FC-A604-C1B40EB1C2ED}" type="presParOf" srcId="{553DA836-452E-4623-B86C-3DF49DC39AC2}" destId="{2F80D85E-A8D8-4E26-B87D-526B55466C71}" srcOrd="0" destOrd="0" presId="urn:microsoft.com/office/officeart/2008/layout/PictureStrips"/>
    <dgm:cxn modelId="{A3F4A9EC-780F-4CF0-8E84-961781556814}" type="presParOf" srcId="{2F80D85E-A8D8-4E26-B87D-526B55466C71}" destId="{B919EC8F-42AB-4C38-B3BC-CE6EF11538A2}" srcOrd="0" destOrd="0" presId="urn:microsoft.com/office/officeart/2008/layout/PictureStrips"/>
    <dgm:cxn modelId="{993479A9-60BA-4DBA-8B66-391847B25520}" type="presParOf" srcId="{2F80D85E-A8D8-4E26-B87D-526B55466C71}" destId="{D57FB352-0520-450C-B941-D06C79189ECA}" srcOrd="1" destOrd="0" presId="urn:microsoft.com/office/officeart/2008/layout/PictureStrips"/>
    <dgm:cxn modelId="{98C28321-DC5A-4F4F-A185-7A9B9C25F774}" type="presParOf" srcId="{553DA836-452E-4623-B86C-3DF49DC39AC2}" destId="{F3836526-1F78-43E5-8DD0-5FD242CDB5E5}" srcOrd="1" destOrd="0" presId="urn:microsoft.com/office/officeart/2008/layout/PictureStrips"/>
    <dgm:cxn modelId="{11FB7122-185E-42E4-90D8-68FE2D99CDC5}" type="presParOf" srcId="{553DA836-452E-4623-B86C-3DF49DC39AC2}" destId="{CBEEC3BE-FDA2-4015-AD08-5DB0CFF81030}" srcOrd="2" destOrd="0" presId="urn:microsoft.com/office/officeart/2008/layout/PictureStrips"/>
    <dgm:cxn modelId="{DFAD7102-BD9E-49D3-B33F-C4EAD1AD1DF4}" type="presParOf" srcId="{CBEEC3BE-FDA2-4015-AD08-5DB0CFF81030}" destId="{E5CB137C-A4B6-41FD-A3E0-78C25E15A245}" srcOrd="0" destOrd="0" presId="urn:microsoft.com/office/officeart/2008/layout/PictureStrips"/>
    <dgm:cxn modelId="{6303E505-F8F1-4EA3-BB90-5AE75192DFD5}" type="presParOf" srcId="{CBEEC3BE-FDA2-4015-AD08-5DB0CFF81030}" destId="{D9853D45-ED13-4ED5-A106-6C7345C64557}" srcOrd="1" destOrd="0" presId="urn:microsoft.com/office/officeart/2008/layout/PictureStrips"/>
    <dgm:cxn modelId="{BF2494B5-1CA0-43F4-81FC-4AD02326D5F6}" type="presParOf" srcId="{553DA836-452E-4623-B86C-3DF49DC39AC2}" destId="{E8A6D3F2-50F2-44B4-9FEB-243218CEA890}" srcOrd="3" destOrd="0" presId="urn:microsoft.com/office/officeart/2008/layout/PictureStrips"/>
    <dgm:cxn modelId="{87056398-D8AB-49AF-A033-3049215BE998}" type="presParOf" srcId="{553DA836-452E-4623-B86C-3DF49DC39AC2}" destId="{6A2099D1-59CF-418A-80D2-415DC04B7346}" srcOrd="4" destOrd="0" presId="urn:microsoft.com/office/officeart/2008/layout/PictureStrips"/>
    <dgm:cxn modelId="{C2F84B6A-1D10-448E-884B-6BFC9A74ECF9}" type="presParOf" srcId="{6A2099D1-59CF-418A-80D2-415DC04B7346}" destId="{1BD1E2BD-4D3B-4406-97BC-66B4900A44F6}" srcOrd="0" destOrd="0" presId="urn:microsoft.com/office/officeart/2008/layout/PictureStrips"/>
    <dgm:cxn modelId="{F29A0EF6-63E2-4BB6-B3D4-FDDA55C85900}" type="presParOf" srcId="{6A2099D1-59CF-418A-80D2-415DC04B7346}" destId="{68D1C894-A7FC-4FBA-9DDC-BD251233B91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F3B474-0294-42EE-84FE-5A14A3E9CB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CC9559F-42B2-4463-957C-08B32961E3EB}">
      <dgm:prSet/>
      <dgm:spPr>
        <a:solidFill>
          <a:srgbClr val="006699"/>
        </a:solidFill>
      </dgm:spPr>
      <dgm:t>
        <a:bodyPr/>
        <a:lstStyle/>
        <a:p>
          <a:pPr algn="ctr" rtl="0"/>
          <a:r>
            <a:rPr lang="es-AR" dirty="0">
              <a:solidFill>
                <a:schemeClr val="bg1"/>
              </a:solidFill>
            </a:rPr>
            <a:t>Granjas de pollos parrilleros</a:t>
          </a:r>
        </a:p>
      </dgm:t>
    </dgm:pt>
    <dgm:pt modelId="{041754E6-E3CA-400D-A903-A7249BA8D94D}" type="parTrans" cxnId="{178BE2C3-40F1-45C9-9D26-12A3536E1826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EABD86CD-8B15-4113-8E19-4F93237E6F27}" type="sibTrans" cxnId="{178BE2C3-40F1-45C9-9D26-12A3536E1826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C7F7B785-0149-44DC-B4B3-5CB5574FF90C}">
      <dgm:prSet/>
      <dgm:spPr/>
      <dgm:t>
        <a:bodyPr/>
        <a:lstStyle/>
        <a:p>
          <a:pPr algn="ctr" rtl="0"/>
          <a:r>
            <a:rPr lang="es-AR">
              <a:solidFill>
                <a:schemeClr val="tx1">
                  <a:lumMod val="50000"/>
                </a:schemeClr>
              </a:solidFill>
            </a:rPr>
            <a:t>Canibalismo </a:t>
          </a:r>
        </a:p>
      </dgm:t>
    </dgm:pt>
    <dgm:pt modelId="{AF4878F4-C4E3-4532-BEF4-FAA83B3E57DC}" type="parTrans" cxnId="{816401C1-C846-47DA-A098-24DFA0D7DAA8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324BC78A-C596-4065-9C41-4A3D7DD0994A}" type="sibTrans" cxnId="{816401C1-C846-47DA-A098-24DFA0D7DAA8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4660C3BE-C29F-4D22-8A72-78ECC0D4D11F}">
      <dgm:prSet/>
      <dgm:spPr/>
      <dgm:t>
        <a:bodyPr/>
        <a:lstStyle/>
        <a:p>
          <a:pPr algn="ctr" rtl="0"/>
          <a:r>
            <a:rPr lang="es-AR">
              <a:solidFill>
                <a:schemeClr val="tx1">
                  <a:lumMod val="50000"/>
                </a:schemeClr>
              </a:solidFill>
            </a:rPr>
            <a:t>pérdida de calidad del producto (contenido graso)</a:t>
          </a:r>
        </a:p>
      </dgm:t>
    </dgm:pt>
    <dgm:pt modelId="{97140F9F-531D-4B1A-AA82-AA6816DE8A82}" type="parTrans" cxnId="{284CCEF6-D88C-4AB0-BF0A-B34F2395DD9F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2D809C20-2FE5-48AD-A511-B841905942A7}" type="sibTrans" cxnId="{284CCEF6-D88C-4AB0-BF0A-B34F2395DD9F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B4C932FB-B6FD-4B04-A98C-EB08B6DC4EE1}">
      <dgm:prSet/>
      <dgm:spPr/>
      <dgm:t>
        <a:bodyPr/>
        <a:lstStyle/>
        <a:p>
          <a:pPr algn="ctr" rtl="0"/>
          <a:r>
            <a:rPr lang="es-AR" dirty="0">
              <a:solidFill>
                <a:schemeClr val="tx1">
                  <a:lumMod val="50000"/>
                </a:schemeClr>
              </a:solidFill>
            </a:rPr>
            <a:t>Costos días extras de alimentación.</a:t>
          </a:r>
        </a:p>
      </dgm:t>
    </dgm:pt>
    <dgm:pt modelId="{19F94C13-6C42-4247-831C-26727FA52CBC}" type="parTrans" cxnId="{C2ACE122-3AD8-4F86-A94A-47D41CB1F8D1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80CA62E4-D471-47A9-954F-9A4862AD38EA}" type="sibTrans" cxnId="{C2ACE122-3AD8-4F86-A94A-47D41CB1F8D1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BD4EB29F-6265-4D29-9FE8-C74973C26534}">
      <dgm:prSet/>
      <dgm:spPr>
        <a:solidFill>
          <a:srgbClr val="006699"/>
        </a:solidFill>
      </dgm:spPr>
      <dgm:t>
        <a:bodyPr/>
        <a:lstStyle/>
        <a:p>
          <a:pPr algn="ctr" rtl="0"/>
          <a:r>
            <a:rPr lang="es-AR" dirty="0">
              <a:solidFill>
                <a:schemeClr val="bg1"/>
              </a:solidFill>
            </a:rPr>
            <a:t>Tambos</a:t>
          </a:r>
        </a:p>
      </dgm:t>
    </dgm:pt>
    <dgm:pt modelId="{8533DBEB-0655-4ACB-9951-AC991653659D}" type="parTrans" cxnId="{5E510578-8EA3-48F8-8E3A-3AEDA50E4B31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A1DFB8A5-8A87-4609-84D5-27E53FEA1748}" type="sibTrans" cxnId="{5E510578-8EA3-48F8-8E3A-3AEDA50E4B31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418FE230-8804-4745-9DE2-CB36464DA071}">
      <dgm:prSet/>
      <dgm:spPr/>
      <dgm:t>
        <a:bodyPr/>
        <a:lstStyle/>
        <a:p>
          <a:pPr algn="ctr" rtl="0"/>
          <a:r>
            <a:rPr lang="es-AR" dirty="0">
              <a:solidFill>
                <a:schemeClr val="tx1">
                  <a:lumMod val="50000"/>
                </a:schemeClr>
              </a:solidFill>
            </a:rPr>
            <a:t>Refrigeración </a:t>
          </a:r>
        </a:p>
      </dgm:t>
    </dgm:pt>
    <dgm:pt modelId="{CEBB65E0-2366-49ED-BAE2-7007770BBE44}" type="parTrans" cxnId="{7746416A-4D72-45D6-866A-5F39FD790BE7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9A6793C2-BB4A-49FA-8C73-CA1439E1B37E}" type="sibTrans" cxnId="{7746416A-4D72-45D6-866A-5F39FD790BE7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6BF2E155-AD7B-46F3-BD60-34EA7EEA94A3}">
      <dgm:prSet/>
      <dgm:spPr/>
      <dgm:t>
        <a:bodyPr/>
        <a:lstStyle/>
        <a:p>
          <a:pPr algn="ctr" rtl="0"/>
          <a:r>
            <a:rPr lang="es-AR" dirty="0">
              <a:solidFill>
                <a:schemeClr val="tx1">
                  <a:lumMod val="50000"/>
                </a:schemeClr>
              </a:solidFill>
            </a:rPr>
            <a:t>Utilización de tractores y vehículos extras.</a:t>
          </a:r>
        </a:p>
      </dgm:t>
    </dgm:pt>
    <dgm:pt modelId="{1B1C44C3-8108-4ED7-8403-7A1FEA97CB6D}" type="parTrans" cxnId="{F6B32D5A-31A3-4EFB-AAD5-ACB8B75162AF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BBDD0E74-5C2D-4F25-857D-829D7ECEEA5D}" type="sibTrans" cxnId="{F6B32D5A-31A3-4EFB-AAD5-ACB8B75162AF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17290A33-C5C5-449D-9B00-50365434CF49}">
      <dgm:prSet/>
      <dgm:spPr/>
      <dgm:t>
        <a:bodyPr/>
        <a:lstStyle/>
        <a:p>
          <a:pPr algn="ctr" rtl="0"/>
          <a:r>
            <a:rPr lang="es-AR" dirty="0">
              <a:solidFill>
                <a:schemeClr val="tx1">
                  <a:lumMod val="50000"/>
                </a:schemeClr>
              </a:solidFill>
            </a:rPr>
            <a:t>Mano de obra</a:t>
          </a:r>
        </a:p>
      </dgm:t>
    </dgm:pt>
    <dgm:pt modelId="{028A5BF3-BB88-4A8E-BB18-AB6A7F28780A}" type="parTrans" cxnId="{BCAE0F4D-43DC-4924-A22A-C33B7426C0F1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928409C7-7F20-48E6-BCD2-972FB8AC2F23}" type="sibTrans" cxnId="{BCAE0F4D-43DC-4924-A22A-C33B7426C0F1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3454DDD6-D5AF-4280-BBCC-22779E74B0A6}">
      <dgm:prSet/>
      <dgm:spPr>
        <a:solidFill>
          <a:srgbClr val="006699"/>
        </a:solidFill>
      </dgm:spPr>
      <dgm:t>
        <a:bodyPr/>
        <a:lstStyle/>
        <a:p>
          <a:pPr algn="ctr" rtl="0"/>
          <a:r>
            <a:rPr lang="es-AR" dirty="0">
              <a:solidFill>
                <a:schemeClr val="bg1"/>
              </a:solidFill>
            </a:rPr>
            <a:t>Capones </a:t>
          </a:r>
        </a:p>
      </dgm:t>
    </dgm:pt>
    <dgm:pt modelId="{66CB1E78-9B72-474E-AD19-9ABA6A236515}" type="parTrans" cxnId="{4C7E42AA-96E8-4CE8-96EF-6E7753ADA4BE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EEB46C32-87FF-443D-A5A3-BC227B79164F}" type="sibTrans" cxnId="{4C7E42AA-96E8-4CE8-96EF-6E7753ADA4BE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384844D4-DD49-49F6-A5BC-BD23B50D04E5}">
      <dgm:prSet/>
      <dgm:spPr/>
      <dgm:t>
        <a:bodyPr/>
        <a:lstStyle/>
        <a:p>
          <a:pPr algn="ctr" rtl="0"/>
          <a:r>
            <a:rPr lang="es-AR" dirty="0">
              <a:solidFill>
                <a:schemeClr val="tx1">
                  <a:lumMod val="50000"/>
                </a:schemeClr>
              </a:solidFill>
            </a:rPr>
            <a:t>Pérdida calidad del producto</a:t>
          </a:r>
        </a:p>
      </dgm:t>
    </dgm:pt>
    <dgm:pt modelId="{9CC1071F-0B0F-498B-9124-5BDF8019EDC0}" type="parTrans" cxnId="{8B5F4037-31B6-4397-9598-3FB9402C5F15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88BEBBE0-3C4D-4EBB-9C02-07664290251C}" type="sibTrans" cxnId="{8B5F4037-31B6-4397-9598-3FB9402C5F15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54E2D994-C8A3-4050-AC2C-C972DA0EFD7E}">
      <dgm:prSet/>
      <dgm:spPr/>
      <dgm:t>
        <a:bodyPr/>
        <a:lstStyle/>
        <a:p>
          <a:pPr algn="ctr" rtl="0"/>
          <a:r>
            <a:rPr lang="es-AR" dirty="0">
              <a:solidFill>
                <a:schemeClr val="tx1">
                  <a:lumMod val="50000"/>
                </a:schemeClr>
              </a:solidFill>
            </a:rPr>
            <a:t>Costos alimentación extra</a:t>
          </a:r>
        </a:p>
      </dgm:t>
    </dgm:pt>
    <dgm:pt modelId="{B5912F56-041B-4455-9090-FB7413383EDA}" type="parTrans" cxnId="{E5467760-31A4-4A33-B01F-9D95AF7756A0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4E15A563-B1B0-400F-B79D-77227BAE8319}" type="sibTrans" cxnId="{E5467760-31A4-4A33-B01F-9D95AF7756A0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C7BCB2CB-F739-4F2B-8BD0-B4A8D636590E}">
      <dgm:prSet/>
      <dgm:spPr>
        <a:solidFill>
          <a:srgbClr val="006699"/>
        </a:solidFill>
      </dgm:spPr>
      <dgm:t>
        <a:bodyPr/>
        <a:lstStyle/>
        <a:p>
          <a:pPr algn="ctr" rtl="0"/>
          <a:r>
            <a:rPr lang="es-AR" dirty="0">
              <a:solidFill>
                <a:schemeClr val="bg1"/>
              </a:solidFill>
            </a:rPr>
            <a:t>Ponedoras</a:t>
          </a:r>
        </a:p>
      </dgm:t>
    </dgm:pt>
    <dgm:pt modelId="{0AB0FFD0-F202-4101-8AB1-02E893B519E8}" type="parTrans" cxnId="{D412B7B7-AF6B-400F-8ED2-91D3DC346F6C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F99CBE2D-EFB7-4905-887F-0972CE140D01}" type="sibTrans" cxnId="{D412B7B7-AF6B-400F-8ED2-91D3DC346F6C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743B88A8-F05E-4807-B430-92CDA9A72986}">
      <dgm:prSet/>
      <dgm:spPr/>
      <dgm:t>
        <a:bodyPr/>
        <a:lstStyle/>
        <a:p>
          <a:pPr algn="ctr" rtl="0"/>
          <a:r>
            <a:rPr lang="es-AR" dirty="0">
              <a:solidFill>
                <a:schemeClr val="tx1">
                  <a:lumMod val="50000"/>
                </a:schemeClr>
              </a:solidFill>
            </a:rPr>
            <a:t>Calidad producto</a:t>
          </a:r>
        </a:p>
      </dgm:t>
    </dgm:pt>
    <dgm:pt modelId="{653040E9-716E-4645-BE10-9F53153C6AD4}" type="parTrans" cxnId="{4F728E7F-940C-497B-A24F-AE60E2B2EB70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184F3DB2-FC4C-4CBF-A632-09C8F402FA88}" type="sibTrans" cxnId="{4F728E7F-940C-497B-A24F-AE60E2B2EB70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D7D3BB6A-029C-4714-BC85-6667DCCDAB17}">
      <dgm:prSet/>
      <dgm:spPr/>
      <dgm:t>
        <a:bodyPr/>
        <a:lstStyle/>
        <a:p>
          <a:pPr algn="ctr" rtl="0"/>
          <a:r>
            <a:rPr lang="es-AR" dirty="0">
              <a:solidFill>
                <a:schemeClr val="tx1">
                  <a:lumMod val="50000"/>
                </a:schemeClr>
              </a:solidFill>
            </a:rPr>
            <a:t>Costo stock</a:t>
          </a:r>
        </a:p>
      </dgm:t>
    </dgm:pt>
    <dgm:pt modelId="{F3DFA221-81DE-462D-99BC-1004D976BDA8}" type="parTrans" cxnId="{57909EDB-042C-49C9-8BBB-2796BED6B7F1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5DAE8C99-D110-4D9E-9530-3F758BEF20B2}" type="sibTrans" cxnId="{57909EDB-042C-49C9-8BBB-2796BED6B7F1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37BFDF90-6355-46EE-B657-30D41F6D7F52}">
      <dgm:prSet/>
      <dgm:spPr/>
      <dgm:t>
        <a:bodyPr/>
        <a:lstStyle/>
        <a:p>
          <a:pPr algn="ctr" rtl="0"/>
          <a:r>
            <a:rPr lang="es-AR" dirty="0">
              <a:solidFill>
                <a:schemeClr val="tx1">
                  <a:lumMod val="50000"/>
                </a:schemeClr>
              </a:solidFill>
            </a:rPr>
            <a:t>Mano de obra y utilitarios extras</a:t>
          </a:r>
        </a:p>
      </dgm:t>
    </dgm:pt>
    <dgm:pt modelId="{283F17C3-7205-4B27-9072-BBCDC8B65F7F}" type="parTrans" cxnId="{453249AA-C42F-45E8-84D8-B3CAB745B190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E107FA9D-8D6E-4BD1-8556-DB887E3FDA75}" type="sibTrans" cxnId="{453249AA-C42F-45E8-84D8-B3CAB745B190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7CE598CD-5269-441D-8C8E-337AB93A4C24}">
      <dgm:prSet/>
      <dgm:spPr/>
      <dgm:t>
        <a:bodyPr/>
        <a:lstStyle/>
        <a:p>
          <a:pPr algn="ctr" rtl="0"/>
          <a:r>
            <a:rPr lang="es-AR" dirty="0">
              <a:solidFill>
                <a:schemeClr val="tx1">
                  <a:lumMod val="50000"/>
                </a:schemeClr>
              </a:solidFill>
            </a:rPr>
            <a:t>Pérdida de calidad</a:t>
          </a:r>
        </a:p>
      </dgm:t>
    </dgm:pt>
    <dgm:pt modelId="{0B1FC2C4-0517-4327-B7A3-9E3ACBB79979}" type="parTrans" cxnId="{90416BF7-FD94-47F0-86D9-7435248C121C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30EA2576-44A5-4EF2-BB69-90F2BFB0C21E}" type="sibTrans" cxnId="{90416BF7-FD94-47F0-86D9-7435248C121C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2A2F9C82-BA98-4467-97E4-E4553D9FAC2A}">
      <dgm:prSet/>
      <dgm:spPr/>
      <dgm:t>
        <a:bodyPr/>
        <a:lstStyle/>
        <a:p>
          <a:pPr algn="ctr" rtl="0"/>
          <a:r>
            <a:rPr lang="es-AR" dirty="0">
              <a:solidFill>
                <a:schemeClr val="tx1">
                  <a:lumMod val="50000"/>
                </a:schemeClr>
              </a:solidFill>
            </a:rPr>
            <a:t>Costo stock</a:t>
          </a:r>
        </a:p>
      </dgm:t>
    </dgm:pt>
    <dgm:pt modelId="{DAAFD193-AF16-4DB0-89B6-44838A0AFB30}" type="parTrans" cxnId="{28BD4B91-2CAE-41CA-B485-08EA01EEAC5F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B214B2A7-1649-4803-9A96-A0719ECD0677}" type="sibTrans" cxnId="{28BD4B91-2CAE-41CA-B485-08EA01EEAC5F}">
      <dgm:prSet/>
      <dgm:spPr/>
      <dgm:t>
        <a:bodyPr/>
        <a:lstStyle/>
        <a:p>
          <a:pPr algn="ctr"/>
          <a:endParaRPr lang="es-ES">
            <a:solidFill>
              <a:schemeClr val="tx1">
                <a:lumMod val="50000"/>
              </a:schemeClr>
            </a:solidFill>
          </a:endParaRPr>
        </a:p>
      </dgm:t>
    </dgm:pt>
    <dgm:pt modelId="{6DC9E307-DAEB-458E-A375-9C13E9DEC84E}" type="pres">
      <dgm:prSet presAssocID="{D4F3B474-0294-42EE-84FE-5A14A3E9CB6F}" presName="linear" presStyleCnt="0">
        <dgm:presLayoutVars>
          <dgm:animLvl val="lvl"/>
          <dgm:resizeHandles val="exact"/>
        </dgm:presLayoutVars>
      </dgm:prSet>
      <dgm:spPr/>
    </dgm:pt>
    <dgm:pt modelId="{57DF9F5F-6730-4D8C-9DD8-405D11B88745}" type="pres">
      <dgm:prSet presAssocID="{DCC9559F-42B2-4463-957C-08B32961E3EB}" presName="parentText" presStyleLbl="node1" presStyleIdx="0" presStyleCnt="4" custLinFactNeighborX="-221" custLinFactNeighborY="4611">
        <dgm:presLayoutVars>
          <dgm:chMax val="0"/>
          <dgm:bulletEnabled val="1"/>
        </dgm:presLayoutVars>
      </dgm:prSet>
      <dgm:spPr/>
    </dgm:pt>
    <dgm:pt modelId="{25BAEE70-5E50-4D98-A704-B7E83A1CCF34}" type="pres">
      <dgm:prSet presAssocID="{DCC9559F-42B2-4463-957C-08B32961E3EB}" presName="childText" presStyleLbl="revTx" presStyleIdx="0" presStyleCnt="4">
        <dgm:presLayoutVars>
          <dgm:bulletEnabled val="1"/>
        </dgm:presLayoutVars>
      </dgm:prSet>
      <dgm:spPr/>
    </dgm:pt>
    <dgm:pt modelId="{476B8C29-D5DB-41A8-A0D7-0AA53AAB7C1B}" type="pres">
      <dgm:prSet presAssocID="{BD4EB29F-6265-4D29-9FE8-C74973C265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627C5C-9D0B-4695-95FB-6A3849CB6C7A}" type="pres">
      <dgm:prSet presAssocID="{BD4EB29F-6265-4D29-9FE8-C74973C26534}" presName="childText" presStyleLbl="revTx" presStyleIdx="1" presStyleCnt="4">
        <dgm:presLayoutVars>
          <dgm:bulletEnabled val="1"/>
        </dgm:presLayoutVars>
      </dgm:prSet>
      <dgm:spPr/>
    </dgm:pt>
    <dgm:pt modelId="{62C33F3D-B117-46A5-80A2-F03AD9230D66}" type="pres">
      <dgm:prSet presAssocID="{3454DDD6-D5AF-4280-BBCC-22779E74B0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26C49A-9FB6-4DEF-8D40-28754B702549}" type="pres">
      <dgm:prSet presAssocID="{3454DDD6-D5AF-4280-BBCC-22779E74B0A6}" presName="childText" presStyleLbl="revTx" presStyleIdx="2" presStyleCnt="4">
        <dgm:presLayoutVars>
          <dgm:bulletEnabled val="1"/>
        </dgm:presLayoutVars>
      </dgm:prSet>
      <dgm:spPr/>
    </dgm:pt>
    <dgm:pt modelId="{CF587BCD-80C3-4776-BAE0-0C8D2E6FB665}" type="pres">
      <dgm:prSet presAssocID="{C7BCB2CB-F739-4F2B-8BD0-B4A8D636590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ED25404-9785-4C7F-9F11-81B102B24A92}" type="pres">
      <dgm:prSet presAssocID="{C7BCB2CB-F739-4F2B-8BD0-B4A8D636590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36DB512-2B9A-49AA-8C0E-D746DB6DB0C6}" type="presOf" srcId="{418FE230-8804-4745-9DE2-CB36464DA071}" destId="{62627C5C-9D0B-4695-95FB-6A3849CB6C7A}" srcOrd="0" destOrd="0" presId="urn:microsoft.com/office/officeart/2005/8/layout/vList2"/>
    <dgm:cxn modelId="{1621E115-BF43-4E6B-9384-A674F1169A51}" type="presOf" srcId="{B4C932FB-B6FD-4B04-A98C-EB08B6DC4EE1}" destId="{25BAEE70-5E50-4D98-A704-B7E83A1CCF34}" srcOrd="0" destOrd="2" presId="urn:microsoft.com/office/officeart/2005/8/layout/vList2"/>
    <dgm:cxn modelId="{C2ACE122-3AD8-4F86-A94A-47D41CB1F8D1}" srcId="{DCC9559F-42B2-4463-957C-08B32961E3EB}" destId="{B4C932FB-B6FD-4B04-A98C-EB08B6DC4EE1}" srcOrd="2" destOrd="0" parTransId="{19F94C13-6C42-4247-831C-26727FA52CBC}" sibTransId="{80CA62E4-D471-47A9-954F-9A4862AD38EA}"/>
    <dgm:cxn modelId="{857AE52A-942B-4559-8D93-6C8AE56ABAA6}" type="presOf" srcId="{C7F7B785-0149-44DC-B4B3-5CB5574FF90C}" destId="{25BAEE70-5E50-4D98-A704-B7E83A1CCF34}" srcOrd="0" destOrd="0" presId="urn:microsoft.com/office/officeart/2005/8/layout/vList2"/>
    <dgm:cxn modelId="{8B5F4037-31B6-4397-9598-3FB9402C5F15}" srcId="{3454DDD6-D5AF-4280-BBCC-22779E74B0A6}" destId="{384844D4-DD49-49F6-A5BC-BD23B50D04E5}" srcOrd="0" destOrd="0" parTransId="{9CC1071F-0B0F-498B-9124-5BDF8019EDC0}" sibTransId="{88BEBBE0-3C4D-4EBB-9C02-07664290251C}"/>
    <dgm:cxn modelId="{0DC99A38-E42F-4599-B3F0-B348F3C09683}" type="presOf" srcId="{D7D3BB6A-029C-4714-BC85-6667DCCDAB17}" destId="{0ED25404-9785-4C7F-9F11-81B102B24A92}" srcOrd="0" destOrd="1" presId="urn:microsoft.com/office/officeart/2005/8/layout/vList2"/>
    <dgm:cxn modelId="{E6DABD5F-EEA5-47FF-8BAB-D8B970637B19}" type="presOf" srcId="{743B88A8-F05E-4807-B430-92CDA9A72986}" destId="{0ED25404-9785-4C7F-9F11-81B102B24A92}" srcOrd="0" destOrd="0" presId="urn:microsoft.com/office/officeart/2005/8/layout/vList2"/>
    <dgm:cxn modelId="{E5467760-31A4-4A33-B01F-9D95AF7756A0}" srcId="{3454DDD6-D5AF-4280-BBCC-22779E74B0A6}" destId="{54E2D994-C8A3-4050-AC2C-C972DA0EFD7E}" srcOrd="1" destOrd="0" parTransId="{B5912F56-041B-4455-9090-FB7413383EDA}" sibTransId="{4E15A563-B1B0-400F-B79D-77227BAE8319}"/>
    <dgm:cxn modelId="{25A82144-C0FA-4CB7-8F26-2D99A23FCC21}" type="presOf" srcId="{3454DDD6-D5AF-4280-BBCC-22779E74B0A6}" destId="{62C33F3D-B117-46A5-80A2-F03AD9230D66}" srcOrd="0" destOrd="0" presId="urn:microsoft.com/office/officeart/2005/8/layout/vList2"/>
    <dgm:cxn modelId="{A9538E64-7609-4CE7-8A41-CF831537E908}" type="presOf" srcId="{7CE598CD-5269-441D-8C8E-337AB93A4C24}" destId="{62627C5C-9D0B-4695-95FB-6A3849CB6C7A}" srcOrd="0" destOrd="3" presId="urn:microsoft.com/office/officeart/2005/8/layout/vList2"/>
    <dgm:cxn modelId="{7746416A-4D72-45D6-866A-5F39FD790BE7}" srcId="{BD4EB29F-6265-4D29-9FE8-C74973C26534}" destId="{418FE230-8804-4745-9DE2-CB36464DA071}" srcOrd="0" destOrd="0" parTransId="{CEBB65E0-2366-49ED-BAE2-7007770BBE44}" sibTransId="{9A6793C2-BB4A-49FA-8C73-CA1439E1B37E}"/>
    <dgm:cxn modelId="{BCAE0F4D-43DC-4924-A22A-C33B7426C0F1}" srcId="{BD4EB29F-6265-4D29-9FE8-C74973C26534}" destId="{17290A33-C5C5-449D-9B00-50365434CF49}" srcOrd="2" destOrd="0" parTransId="{028A5BF3-BB88-4A8E-BB18-AB6A7F28780A}" sibTransId="{928409C7-7F20-48E6-BCD2-972FB8AC2F23}"/>
    <dgm:cxn modelId="{52B0A470-47B1-4002-B524-773F21C28DF4}" type="presOf" srcId="{BD4EB29F-6265-4D29-9FE8-C74973C26534}" destId="{476B8C29-D5DB-41A8-A0D7-0AA53AAB7C1B}" srcOrd="0" destOrd="0" presId="urn:microsoft.com/office/officeart/2005/8/layout/vList2"/>
    <dgm:cxn modelId="{30DAE752-DDFA-4BFB-A09D-5460854F7F70}" type="presOf" srcId="{6BF2E155-AD7B-46F3-BD60-34EA7EEA94A3}" destId="{62627C5C-9D0B-4695-95FB-6A3849CB6C7A}" srcOrd="0" destOrd="1" presId="urn:microsoft.com/office/officeart/2005/8/layout/vList2"/>
    <dgm:cxn modelId="{5E510578-8EA3-48F8-8E3A-3AEDA50E4B31}" srcId="{D4F3B474-0294-42EE-84FE-5A14A3E9CB6F}" destId="{BD4EB29F-6265-4D29-9FE8-C74973C26534}" srcOrd="1" destOrd="0" parTransId="{8533DBEB-0655-4ACB-9951-AC991653659D}" sibTransId="{A1DFB8A5-8A87-4609-84D5-27E53FEA1748}"/>
    <dgm:cxn modelId="{F6B32D5A-31A3-4EFB-AAD5-ACB8B75162AF}" srcId="{BD4EB29F-6265-4D29-9FE8-C74973C26534}" destId="{6BF2E155-AD7B-46F3-BD60-34EA7EEA94A3}" srcOrd="1" destOrd="0" parTransId="{1B1C44C3-8108-4ED7-8403-7A1FEA97CB6D}" sibTransId="{BBDD0E74-5C2D-4F25-857D-829D7ECEEA5D}"/>
    <dgm:cxn modelId="{4F728E7F-940C-497B-A24F-AE60E2B2EB70}" srcId="{C7BCB2CB-F739-4F2B-8BD0-B4A8D636590E}" destId="{743B88A8-F05E-4807-B430-92CDA9A72986}" srcOrd="0" destOrd="0" parTransId="{653040E9-716E-4645-BE10-9F53153C6AD4}" sibTransId="{184F3DB2-FC4C-4CBF-A632-09C8F402FA88}"/>
    <dgm:cxn modelId="{29E64880-3EA0-4BBC-9DDD-0B4FE59236BE}" type="presOf" srcId="{384844D4-DD49-49F6-A5BC-BD23B50D04E5}" destId="{3226C49A-9FB6-4DEF-8D40-28754B702549}" srcOrd="0" destOrd="0" presId="urn:microsoft.com/office/officeart/2005/8/layout/vList2"/>
    <dgm:cxn modelId="{3A4DC481-139C-4CDB-BE94-A38FBB8B836D}" type="presOf" srcId="{D4F3B474-0294-42EE-84FE-5A14A3E9CB6F}" destId="{6DC9E307-DAEB-458E-A375-9C13E9DEC84E}" srcOrd="0" destOrd="0" presId="urn:microsoft.com/office/officeart/2005/8/layout/vList2"/>
    <dgm:cxn modelId="{28BD4B91-2CAE-41CA-B485-08EA01EEAC5F}" srcId="{DCC9559F-42B2-4463-957C-08B32961E3EB}" destId="{2A2F9C82-BA98-4467-97E4-E4553D9FAC2A}" srcOrd="3" destOrd="0" parTransId="{DAAFD193-AF16-4DB0-89B6-44838A0AFB30}" sibTransId="{B214B2A7-1649-4803-9A96-A0719ECD0677}"/>
    <dgm:cxn modelId="{5759BD92-A884-48E8-8EAE-85D3C20A79A6}" type="presOf" srcId="{2A2F9C82-BA98-4467-97E4-E4553D9FAC2A}" destId="{25BAEE70-5E50-4D98-A704-B7E83A1CCF34}" srcOrd="0" destOrd="3" presId="urn:microsoft.com/office/officeart/2005/8/layout/vList2"/>
    <dgm:cxn modelId="{6C9B4FA0-E636-4E47-BD99-FD0D4469F330}" type="presOf" srcId="{37BFDF90-6355-46EE-B657-30D41F6D7F52}" destId="{0ED25404-9785-4C7F-9F11-81B102B24A92}" srcOrd="0" destOrd="2" presId="urn:microsoft.com/office/officeart/2005/8/layout/vList2"/>
    <dgm:cxn modelId="{0D07FDA1-902C-4610-9F4D-1B896BAD76AA}" type="presOf" srcId="{DCC9559F-42B2-4463-957C-08B32961E3EB}" destId="{57DF9F5F-6730-4D8C-9DD8-405D11B88745}" srcOrd="0" destOrd="0" presId="urn:microsoft.com/office/officeart/2005/8/layout/vList2"/>
    <dgm:cxn modelId="{80DC35A3-D7C0-4875-9A73-743B805170F3}" type="presOf" srcId="{54E2D994-C8A3-4050-AC2C-C972DA0EFD7E}" destId="{3226C49A-9FB6-4DEF-8D40-28754B702549}" srcOrd="0" destOrd="1" presId="urn:microsoft.com/office/officeart/2005/8/layout/vList2"/>
    <dgm:cxn modelId="{4C7E42AA-96E8-4CE8-96EF-6E7753ADA4BE}" srcId="{D4F3B474-0294-42EE-84FE-5A14A3E9CB6F}" destId="{3454DDD6-D5AF-4280-BBCC-22779E74B0A6}" srcOrd="2" destOrd="0" parTransId="{66CB1E78-9B72-474E-AD19-9ABA6A236515}" sibTransId="{EEB46C32-87FF-443D-A5A3-BC227B79164F}"/>
    <dgm:cxn modelId="{453249AA-C42F-45E8-84D8-B3CAB745B190}" srcId="{C7BCB2CB-F739-4F2B-8BD0-B4A8D636590E}" destId="{37BFDF90-6355-46EE-B657-30D41F6D7F52}" srcOrd="2" destOrd="0" parTransId="{283F17C3-7205-4B27-9072-BBCDC8B65F7F}" sibTransId="{E107FA9D-8D6E-4BD1-8556-DB887E3FDA75}"/>
    <dgm:cxn modelId="{843C66AD-F1E0-406E-963F-745DC8A55416}" type="presOf" srcId="{C7BCB2CB-F739-4F2B-8BD0-B4A8D636590E}" destId="{CF587BCD-80C3-4776-BAE0-0C8D2E6FB665}" srcOrd="0" destOrd="0" presId="urn:microsoft.com/office/officeart/2005/8/layout/vList2"/>
    <dgm:cxn modelId="{D412B7B7-AF6B-400F-8ED2-91D3DC346F6C}" srcId="{D4F3B474-0294-42EE-84FE-5A14A3E9CB6F}" destId="{C7BCB2CB-F739-4F2B-8BD0-B4A8D636590E}" srcOrd="3" destOrd="0" parTransId="{0AB0FFD0-F202-4101-8AB1-02E893B519E8}" sibTransId="{F99CBE2D-EFB7-4905-887F-0972CE140D01}"/>
    <dgm:cxn modelId="{816401C1-C846-47DA-A098-24DFA0D7DAA8}" srcId="{DCC9559F-42B2-4463-957C-08B32961E3EB}" destId="{C7F7B785-0149-44DC-B4B3-5CB5574FF90C}" srcOrd="0" destOrd="0" parTransId="{AF4878F4-C4E3-4532-BEF4-FAA83B3E57DC}" sibTransId="{324BC78A-C596-4065-9C41-4A3D7DD0994A}"/>
    <dgm:cxn modelId="{178BE2C3-40F1-45C9-9D26-12A3536E1826}" srcId="{D4F3B474-0294-42EE-84FE-5A14A3E9CB6F}" destId="{DCC9559F-42B2-4463-957C-08B32961E3EB}" srcOrd="0" destOrd="0" parTransId="{041754E6-E3CA-400D-A903-A7249BA8D94D}" sibTransId="{EABD86CD-8B15-4113-8E19-4F93237E6F27}"/>
    <dgm:cxn modelId="{57909EDB-042C-49C9-8BBB-2796BED6B7F1}" srcId="{C7BCB2CB-F739-4F2B-8BD0-B4A8D636590E}" destId="{D7D3BB6A-029C-4714-BC85-6667DCCDAB17}" srcOrd="1" destOrd="0" parTransId="{F3DFA221-81DE-462D-99BC-1004D976BDA8}" sibTransId="{5DAE8C99-D110-4D9E-9530-3F758BEF20B2}"/>
    <dgm:cxn modelId="{284CCEF6-D88C-4AB0-BF0A-B34F2395DD9F}" srcId="{DCC9559F-42B2-4463-957C-08B32961E3EB}" destId="{4660C3BE-C29F-4D22-8A72-78ECC0D4D11F}" srcOrd="1" destOrd="0" parTransId="{97140F9F-531D-4B1A-AA82-AA6816DE8A82}" sibTransId="{2D809C20-2FE5-48AD-A511-B841905942A7}"/>
    <dgm:cxn modelId="{90416BF7-FD94-47F0-86D9-7435248C121C}" srcId="{BD4EB29F-6265-4D29-9FE8-C74973C26534}" destId="{7CE598CD-5269-441D-8C8E-337AB93A4C24}" srcOrd="3" destOrd="0" parTransId="{0B1FC2C4-0517-4327-B7A3-9E3ACBB79979}" sibTransId="{30EA2576-44A5-4EF2-BB69-90F2BFB0C21E}"/>
    <dgm:cxn modelId="{34C3C1FB-5485-4A7F-AEAB-6089C85DDF29}" type="presOf" srcId="{17290A33-C5C5-449D-9B00-50365434CF49}" destId="{62627C5C-9D0B-4695-95FB-6A3849CB6C7A}" srcOrd="0" destOrd="2" presId="urn:microsoft.com/office/officeart/2005/8/layout/vList2"/>
    <dgm:cxn modelId="{34B443FF-62C7-4443-9D02-3A36C648B35D}" type="presOf" srcId="{4660C3BE-C29F-4D22-8A72-78ECC0D4D11F}" destId="{25BAEE70-5E50-4D98-A704-B7E83A1CCF34}" srcOrd="0" destOrd="1" presId="urn:microsoft.com/office/officeart/2005/8/layout/vList2"/>
    <dgm:cxn modelId="{5A2598DC-872C-4653-9CE3-2FE86D2EA575}" type="presParOf" srcId="{6DC9E307-DAEB-458E-A375-9C13E9DEC84E}" destId="{57DF9F5F-6730-4D8C-9DD8-405D11B88745}" srcOrd="0" destOrd="0" presId="urn:microsoft.com/office/officeart/2005/8/layout/vList2"/>
    <dgm:cxn modelId="{6C10E067-CEE8-45C5-AB73-4C9FF4AD319C}" type="presParOf" srcId="{6DC9E307-DAEB-458E-A375-9C13E9DEC84E}" destId="{25BAEE70-5E50-4D98-A704-B7E83A1CCF34}" srcOrd="1" destOrd="0" presId="urn:microsoft.com/office/officeart/2005/8/layout/vList2"/>
    <dgm:cxn modelId="{035E6F81-009E-4768-9374-2DADE123FA60}" type="presParOf" srcId="{6DC9E307-DAEB-458E-A375-9C13E9DEC84E}" destId="{476B8C29-D5DB-41A8-A0D7-0AA53AAB7C1B}" srcOrd="2" destOrd="0" presId="urn:microsoft.com/office/officeart/2005/8/layout/vList2"/>
    <dgm:cxn modelId="{5E88453C-3A47-44C2-AB8D-66F472FA2DD2}" type="presParOf" srcId="{6DC9E307-DAEB-458E-A375-9C13E9DEC84E}" destId="{62627C5C-9D0B-4695-95FB-6A3849CB6C7A}" srcOrd="3" destOrd="0" presId="urn:microsoft.com/office/officeart/2005/8/layout/vList2"/>
    <dgm:cxn modelId="{B9F21964-38EE-4E4E-874D-7097C685F91A}" type="presParOf" srcId="{6DC9E307-DAEB-458E-A375-9C13E9DEC84E}" destId="{62C33F3D-B117-46A5-80A2-F03AD9230D66}" srcOrd="4" destOrd="0" presId="urn:microsoft.com/office/officeart/2005/8/layout/vList2"/>
    <dgm:cxn modelId="{73BE2FFF-5506-4E36-BC89-DEF57AD52687}" type="presParOf" srcId="{6DC9E307-DAEB-458E-A375-9C13E9DEC84E}" destId="{3226C49A-9FB6-4DEF-8D40-28754B702549}" srcOrd="5" destOrd="0" presId="urn:microsoft.com/office/officeart/2005/8/layout/vList2"/>
    <dgm:cxn modelId="{1B786FF5-19B6-4F45-8218-829249FDE4A8}" type="presParOf" srcId="{6DC9E307-DAEB-458E-A375-9C13E9DEC84E}" destId="{CF587BCD-80C3-4776-BAE0-0C8D2E6FB665}" srcOrd="6" destOrd="0" presId="urn:microsoft.com/office/officeart/2005/8/layout/vList2"/>
    <dgm:cxn modelId="{5564200E-74E2-4BD4-BC7C-201C2354C023}" type="presParOf" srcId="{6DC9E307-DAEB-458E-A375-9C13E9DEC84E}" destId="{0ED25404-9785-4C7F-9F11-81B102B24A9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3A7F1-787F-4DF9-B990-D630B5D3DB8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E93748F-74DF-49B6-A570-B22C73756617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Productores </a:t>
          </a:r>
        </a:p>
      </dgm:t>
    </dgm:pt>
    <dgm:pt modelId="{D24E7694-8250-472A-8DF3-C393E0954444}" type="parTrans" cxnId="{B8B2FBBA-F857-4E77-A898-67686099E2BC}">
      <dgm:prSet/>
      <dgm:spPr/>
      <dgm:t>
        <a:bodyPr/>
        <a:lstStyle/>
        <a:p>
          <a:endParaRPr lang="es-ES"/>
        </a:p>
      </dgm:t>
    </dgm:pt>
    <dgm:pt modelId="{A3D3D976-BA8C-4C14-B7EB-C7CE865BF819}" type="sibTrans" cxnId="{B8B2FBBA-F857-4E77-A898-67686099E2BC}">
      <dgm:prSet/>
      <dgm:spPr/>
      <dgm:t>
        <a:bodyPr/>
        <a:lstStyle/>
        <a:p>
          <a:endParaRPr lang="es-ES"/>
        </a:p>
      </dgm:t>
    </dgm:pt>
    <dgm:pt modelId="{2D053C88-15D3-4F60-9B57-73CD9E8EE66C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/>
            <a:t>Estado Provincial</a:t>
          </a:r>
        </a:p>
      </dgm:t>
    </dgm:pt>
    <dgm:pt modelId="{ACF37A0F-55AF-46DF-8D58-ACB550D61376}" type="parTrans" cxnId="{423522B0-974B-42AF-A2B9-22752942F63C}">
      <dgm:prSet/>
      <dgm:spPr/>
      <dgm:t>
        <a:bodyPr/>
        <a:lstStyle/>
        <a:p>
          <a:endParaRPr lang="es-ES"/>
        </a:p>
      </dgm:t>
    </dgm:pt>
    <dgm:pt modelId="{82F4DC72-1D29-43EF-82B4-4AAA32EA2CF1}" type="sibTrans" cxnId="{423522B0-974B-42AF-A2B9-22752942F63C}">
      <dgm:prSet/>
      <dgm:spPr/>
      <dgm:t>
        <a:bodyPr/>
        <a:lstStyle/>
        <a:p>
          <a:endParaRPr lang="es-ES"/>
        </a:p>
      </dgm:t>
    </dgm:pt>
    <dgm:pt modelId="{6ABA5605-A3F9-4DBF-91CE-B4B45742936E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/>
            <a:t>DPV</a:t>
          </a:r>
        </a:p>
      </dgm:t>
    </dgm:pt>
    <dgm:pt modelId="{3F33E486-309C-4AF6-884C-747912E0740E}" type="parTrans" cxnId="{2A3BF252-7294-4C8E-AE92-278E4CF55F24}">
      <dgm:prSet/>
      <dgm:spPr/>
      <dgm:t>
        <a:bodyPr/>
        <a:lstStyle/>
        <a:p>
          <a:endParaRPr lang="es-ES"/>
        </a:p>
      </dgm:t>
    </dgm:pt>
    <dgm:pt modelId="{C69F3998-450D-4C53-A162-5D0C50F717BE}" type="sibTrans" cxnId="{2A3BF252-7294-4C8E-AE92-278E4CF55F24}">
      <dgm:prSet/>
      <dgm:spPr/>
      <dgm:t>
        <a:bodyPr/>
        <a:lstStyle/>
        <a:p>
          <a:endParaRPr lang="es-ES"/>
        </a:p>
      </dgm:t>
    </dgm:pt>
    <dgm:pt modelId="{E683D5F4-0CB8-4082-8AE1-248130EC989C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/>
            <a:t>INTA</a:t>
          </a:r>
        </a:p>
      </dgm:t>
    </dgm:pt>
    <dgm:pt modelId="{8279EA4A-F7DF-4273-8A33-1942F7A093DD}" type="parTrans" cxnId="{3BD23B1A-276A-4286-A9E3-88BC3BC1F4B9}">
      <dgm:prSet/>
      <dgm:spPr/>
      <dgm:t>
        <a:bodyPr/>
        <a:lstStyle/>
        <a:p>
          <a:endParaRPr lang="es-ES"/>
        </a:p>
      </dgm:t>
    </dgm:pt>
    <dgm:pt modelId="{A32ABC41-CBE7-4672-AFB3-8F47BE183D4D}" type="sibTrans" cxnId="{3BD23B1A-276A-4286-A9E3-88BC3BC1F4B9}">
      <dgm:prSet/>
      <dgm:spPr/>
      <dgm:t>
        <a:bodyPr/>
        <a:lstStyle/>
        <a:p>
          <a:endParaRPr lang="es-ES"/>
        </a:p>
      </dgm:t>
    </dgm:pt>
    <dgm:pt modelId="{3B03CB6A-FB4C-4321-8BAF-D9F39D12A2BB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Micro Región</a:t>
          </a:r>
        </a:p>
      </dgm:t>
    </dgm:pt>
    <dgm:pt modelId="{55E4867D-2E31-4CC5-83C8-07571227D951}" type="parTrans" cxnId="{18E73708-24D5-4EAE-BD52-43EE16EB3E6C}">
      <dgm:prSet/>
      <dgm:spPr/>
      <dgm:t>
        <a:bodyPr/>
        <a:lstStyle/>
        <a:p>
          <a:endParaRPr lang="es-ES"/>
        </a:p>
      </dgm:t>
    </dgm:pt>
    <dgm:pt modelId="{DE81A1E2-F61E-45AC-986F-5449BADA71C5}" type="sibTrans" cxnId="{18E73708-24D5-4EAE-BD52-43EE16EB3E6C}">
      <dgm:prSet/>
      <dgm:spPr/>
      <dgm:t>
        <a:bodyPr/>
        <a:lstStyle/>
        <a:p>
          <a:endParaRPr lang="es-ES"/>
        </a:p>
      </dgm:t>
    </dgm:pt>
    <dgm:pt modelId="{DB39267D-2E8F-4A72-A0D6-731E84ECAC74}" type="pres">
      <dgm:prSet presAssocID="{1D53A7F1-787F-4DF9-B990-D630B5D3DB8F}" presName="diagram" presStyleCnt="0">
        <dgm:presLayoutVars>
          <dgm:dir/>
          <dgm:resizeHandles val="exact"/>
        </dgm:presLayoutVars>
      </dgm:prSet>
      <dgm:spPr/>
    </dgm:pt>
    <dgm:pt modelId="{14A22FCF-04FF-4122-A860-E642BBEF27C7}" type="pres">
      <dgm:prSet presAssocID="{7E93748F-74DF-49B6-A570-B22C73756617}" presName="node" presStyleLbl="node1" presStyleIdx="0" presStyleCnt="5">
        <dgm:presLayoutVars>
          <dgm:bulletEnabled val="1"/>
        </dgm:presLayoutVars>
      </dgm:prSet>
      <dgm:spPr/>
    </dgm:pt>
    <dgm:pt modelId="{59BCDA7E-B97D-4626-8360-94B4027BAD44}" type="pres">
      <dgm:prSet presAssocID="{A3D3D976-BA8C-4C14-B7EB-C7CE865BF819}" presName="sibTrans" presStyleCnt="0"/>
      <dgm:spPr/>
    </dgm:pt>
    <dgm:pt modelId="{C7553468-F136-4CD2-855E-9C490EC6F70F}" type="pres">
      <dgm:prSet presAssocID="{2D053C88-15D3-4F60-9B57-73CD9E8EE66C}" presName="node" presStyleLbl="node1" presStyleIdx="1" presStyleCnt="5">
        <dgm:presLayoutVars>
          <dgm:bulletEnabled val="1"/>
        </dgm:presLayoutVars>
      </dgm:prSet>
      <dgm:spPr/>
    </dgm:pt>
    <dgm:pt modelId="{E053973D-F64D-4946-AB28-4CBC54755D9C}" type="pres">
      <dgm:prSet presAssocID="{82F4DC72-1D29-43EF-82B4-4AAA32EA2CF1}" presName="sibTrans" presStyleCnt="0"/>
      <dgm:spPr/>
    </dgm:pt>
    <dgm:pt modelId="{24EB7A9B-CFEC-4F78-A24A-E0052317766D}" type="pres">
      <dgm:prSet presAssocID="{6ABA5605-A3F9-4DBF-91CE-B4B45742936E}" presName="node" presStyleLbl="node1" presStyleIdx="2" presStyleCnt="5">
        <dgm:presLayoutVars>
          <dgm:bulletEnabled val="1"/>
        </dgm:presLayoutVars>
      </dgm:prSet>
      <dgm:spPr/>
    </dgm:pt>
    <dgm:pt modelId="{B39C2CFE-C99E-465C-8596-2AE226456B23}" type="pres">
      <dgm:prSet presAssocID="{C69F3998-450D-4C53-A162-5D0C50F717BE}" presName="sibTrans" presStyleCnt="0"/>
      <dgm:spPr/>
    </dgm:pt>
    <dgm:pt modelId="{07ABB8D4-F842-4534-AB8B-E016D17540F3}" type="pres">
      <dgm:prSet presAssocID="{E683D5F4-0CB8-4082-8AE1-248130EC989C}" presName="node" presStyleLbl="node1" presStyleIdx="3" presStyleCnt="5">
        <dgm:presLayoutVars>
          <dgm:bulletEnabled val="1"/>
        </dgm:presLayoutVars>
      </dgm:prSet>
      <dgm:spPr/>
    </dgm:pt>
    <dgm:pt modelId="{E50B0560-EDF1-4494-905C-9A372810F5AB}" type="pres">
      <dgm:prSet presAssocID="{A32ABC41-CBE7-4672-AFB3-8F47BE183D4D}" presName="sibTrans" presStyleCnt="0"/>
      <dgm:spPr/>
    </dgm:pt>
    <dgm:pt modelId="{F49C735B-5CD0-4310-8B96-A1A62D5D010F}" type="pres">
      <dgm:prSet presAssocID="{3B03CB6A-FB4C-4321-8BAF-D9F39D12A2BB}" presName="node" presStyleLbl="node1" presStyleIdx="4" presStyleCnt="5">
        <dgm:presLayoutVars>
          <dgm:bulletEnabled val="1"/>
        </dgm:presLayoutVars>
      </dgm:prSet>
      <dgm:spPr/>
    </dgm:pt>
  </dgm:ptLst>
  <dgm:cxnLst>
    <dgm:cxn modelId="{18E73708-24D5-4EAE-BD52-43EE16EB3E6C}" srcId="{1D53A7F1-787F-4DF9-B990-D630B5D3DB8F}" destId="{3B03CB6A-FB4C-4321-8BAF-D9F39D12A2BB}" srcOrd="4" destOrd="0" parTransId="{55E4867D-2E31-4CC5-83C8-07571227D951}" sibTransId="{DE81A1E2-F61E-45AC-986F-5449BADA71C5}"/>
    <dgm:cxn modelId="{3BD23B1A-276A-4286-A9E3-88BC3BC1F4B9}" srcId="{1D53A7F1-787F-4DF9-B990-D630B5D3DB8F}" destId="{E683D5F4-0CB8-4082-8AE1-248130EC989C}" srcOrd="3" destOrd="0" parTransId="{8279EA4A-F7DF-4273-8A33-1942F7A093DD}" sibTransId="{A32ABC41-CBE7-4672-AFB3-8F47BE183D4D}"/>
    <dgm:cxn modelId="{DD1E1935-18AC-4D26-B4A8-A13201F3F780}" type="presOf" srcId="{6ABA5605-A3F9-4DBF-91CE-B4B45742936E}" destId="{24EB7A9B-CFEC-4F78-A24A-E0052317766D}" srcOrd="0" destOrd="0" presId="urn:microsoft.com/office/officeart/2005/8/layout/default"/>
    <dgm:cxn modelId="{3D8E5369-6298-437B-8ACC-A42E3F07391D}" type="presOf" srcId="{7E93748F-74DF-49B6-A570-B22C73756617}" destId="{14A22FCF-04FF-4122-A860-E642BBEF27C7}" srcOrd="0" destOrd="0" presId="urn:microsoft.com/office/officeart/2005/8/layout/default"/>
    <dgm:cxn modelId="{67722C52-E552-4429-BC7F-41CFCB33D192}" type="presOf" srcId="{3B03CB6A-FB4C-4321-8BAF-D9F39D12A2BB}" destId="{F49C735B-5CD0-4310-8B96-A1A62D5D010F}" srcOrd="0" destOrd="0" presId="urn:microsoft.com/office/officeart/2005/8/layout/default"/>
    <dgm:cxn modelId="{2A3BF252-7294-4C8E-AE92-278E4CF55F24}" srcId="{1D53A7F1-787F-4DF9-B990-D630B5D3DB8F}" destId="{6ABA5605-A3F9-4DBF-91CE-B4B45742936E}" srcOrd="2" destOrd="0" parTransId="{3F33E486-309C-4AF6-884C-747912E0740E}" sibTransId="{C69F3998-450D-4C53-A162-5D0C50F717BE}"/>
    <dgm:cxn modelId="{423522B0-974B-42AF-A2B9-22752942F63C}" srcId="{1D53A7F1-787F-4DF9-B990-D630B5D3DB8F}" destId="{2D053C88-15D3-4F60-9B57-73CD9E8EE66C}" srcOrd="1" destOrd="0" parTransId="{ACF37A0F-55AF-46DF-8D58-ACB550D61376}" sibTransId="{82F4DC72-1D29-43EF-82B4-4AAA32EA2CF1}"/>
    <dgm:cxn modelId="{B8B2FBBA-F857-4E77-A898-67686099E2BC}" srcId="{1D53A7F1-787F-4DF9-B990-D630B5D3DB8F}" destId="{7E93748F-74DF-49B6-A570-B22C73756617}" srcOrd="0" destOrd="0" parTransId="{D24E7694-8250-472A-8DF3-C393E0954444}" sibTransId="{A3D3D976-BA8C-4C14-B7EB-C7CE865BF819}"/>
    <dgm:cxn modelId="{75AEDFC0-2F93-41CF-A471-EAC8EC2EA4E6}" type="presOf" srcId="{2D053C88-15D3-4F60-9B57-73CD9E8EE66C}" destId="{C7553468-F136-4CD2-855E-9C490EC6F70F}" srcOrd="0" destOrd="0" presId="urn:microsoft.com/office/officeart/2005/8/layout/default"/>
    <dgm:cxn modelId="{35779ACF-1081-4E65-9F14-113930A10AB5}" type="presOf" srcId="{E683D5F4-0CB8-4082-8AE1-248130EC989C}" destId="{07ABB8D4-F842-4534-AB8B-E016D17540F3}" srcOrd="0" destOrd="0" presId="urn:microsoft.com/office/officeart/2005/8/layout/default"/>
    <dgm:cxn modelId="{B94910FB-76AF-4A28-A6B3-97C59344EFEB}" type="presOf" srcId="{1D53A7F1-787F-4DF9-B990-D630B5D3DB8F}" destId="{DB39267D-2E8F-4A72-A0D6-731E84ECAC74}" srcOrd="0" destOrd="0" presId="urn:microsoft.com/office/officeart/2005/8/layout/default"/>
    <dgm:cxn modelId="{0F488BF7-6C8C-460C-9DAC-0CEE3D8B78A1}" type="presParOf" srcId="{DB39267D-2E8F-4A72-A0D6-731E84ECAC74}" destId="{14A22FCF-04FF-4122-A860-E642BBEF27C7}" srcOrd="0" destOrd="0" presId="urn:microsoft.com/office/officeart/2005/8/layout/default"/>
    <dgm:cxn modelId="{D720F91D-FDF9-47DF-9DA8-6FE8E9245B07}" type="presParOf" srcId="{DB39267D-2E8F-4A72-A0D6-731E84ECAC74}" destId="{59BCDA7E-B97D-4626-8360-94B4027BAD44}" srcOrd="1" destOrd="0" presId="urn:microsoft.com/office/officeart/2005/8/layout/default"/>
    <dgm:cxn modelId="{3F8BE83C-FC71-4533-8B7D-CEEFBBB0BC9F}" type="presParOf" srcId="{DB39267D-2E8F-4A72-A0D6-731E84ECAC74}" destId="{C7553468-F136-4CD2-855E-9C490EC6F70F}" srcOrd="2" destOrd="0" presId="urn:microsoft.com/office/officeart/2005/8/layout/default"/>
    <dgm:cxn modelId="{7C09A817-1238-4ADB-81BD-973531BDC751}" type="presParOf" srcId="{DB39267D-2E8F-4A72-A0D6-731E84ECAC74}" destId="{E053973D-F64D-4946-AB28-4CBC54755D9C}" srcOrd="3" destOrd="0" presId="urn:microsoft.com/office/officeart/2005/8/layout/default"/>
    <dgm:cxn modelId="{97BD0052-D250-436B-9A72-1F239CD04E34}" type="presParOf" srcId="{DB39267D-2E8F-4A72-A0D6-731E84ECAC74}" destId="{24EB7A9B-CFEC-4F78-A24A-E0052317766D}" srcOrd="4" destOrd="0" presId="urn:microsoft.com/office/officeart/2005/8/layout/default"/>
    <dgm:cxn modelId="{A5E04F15-70CD-4AFD-A753-3F38084A8F5E}" type="presParOf" srcId="{DB39267D-2E8F-4A72-A0D6-731E84ECAC74}" destId="{B39C2CFE-C99E-465C-8596-2AE226456B23}" srcOrd="5" destOrd="0" presId="urn:microsoft.com/office/officeart/2005/8/layout/default"/>
    <dgm:cxn modelId="{1FDC6F11-54F0-45EF-B9EB-2AD307CBB9AD}" type="presParOf" srcId="{DB39267D-2E8F-4A72-A0D6-731E84ECAC74}" destId="{07ABB8D4-F842-4534-AB8B-E016D17540F3}" srcOrd="6" destOrd="0" presId="urn:microsoft.com/office/officeart/2005/8/layout/default"/>
    <dgm:cxn modelId="{4115D411-0CB4-4232-B59F-93FF4BA9A937}" type="presParOf" srcId="{DB39267D-2E8F-4A72-A0D6-731E84ECAC74}" destId="{E50B0560-EDF1-4494-905C-9A372810F5AB}" srcOrd="7" destOrd="0" presId="urn:microsoft.com/office/officeart/2005/8/layout/default"/>
    <dgm:cxn modelId="{7B4C937C-397D-42FE-907D-7DF37A740B89}" type="presParOf" srcId="{DB39267D-2E8F-4A72-A0D6-731E84ECAC74}" destId="{F49C735B-5CD0-4310-8B96-A1A62D5D010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7AFDE1-F78E-40B3-AB53-3A056DF656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6B7D32-86EC-4B13-B4AD-726E8B6A5893}">
      <dgm:prSet/>
      <dgm:spPr/>
      <dgm:t>
        <a:bodyPr/>
        <a:lstStyle/>
        <a:p>
          <a:pPr rtl="0"/>
          <a:r>
            <a:rPr lang="es-AR" dirty="0"/>
            <a:t>Productor</a:t>
          </a:r>
        </a:p>
      </dgm:t>
    </dgm:pt>
    <dgm:pt modelId="{CB230E84-C734-4B40-BFC2-366A2EC18CFC}" type="parTrans" cxnId="{1A62EF91-6717-46EF-90A1-28A93FE3513E}">
      <dgm:prSet/>
      <dgm:spPr/>
      <dgm:t>
        <a:bodyPr/>
        <a:lstStyle/>
        <a:p>
          <a:endParaRPr lang="es-ES"/>
        </a:p>
      </dgm:t>
    </dgm:pt>
    <dgm:pt modelId="{C5961B93-E713-403D-8095-73C0D3C3D7D2}" type="sibTrans" cxnId="{1A62EF91-6717-46EF-90A1-28A93FE3513E}">
      <dgm:prSet/>
      <dgm:spPr/>
      <dgm:t>
        <a:bodyPr/>
        <a:lstStyle/>
        <a:p>
          <a:endParaRPr lang="es-ES"/>
        </a:p>
      </dgm:t>
    </dgm:pt>
    <dgm:pt modelId="{EDFE3F6A-86B1-48DC-A0BC-475E7402EBEC}">
      <dgm:prSet custT="1"/>
      <dgm:spPr/>
      <dgm:t>
        <a:bodyPr/>
        <a:lstStyle/>
        <a:p>
          <a:pPr algn="just" rtl="0"/>
          <a:r>
            <a:rPr lang="es-AR" sz="2400" dirty="0"/>
            <a:t>Los productores dispondrían del capital de manera voluntaria.</a:t>
          </a:r>
        </a:p>
      </dgm:t>
    </dgm:pt>
    <dgm:pt modelId="{73BEB9D4-203C-43A1-9176-C95137D8582E}" type="parTrans" cxnId="{BECEFA79-EB17-413F-B27E-B474EACD44C6}">
      <dgm:prSet/>
      <dgm:spPr/>
      <dgm:t>
        <a:bodyPr/>
        <a:lstStyle/>
        <a:p>
          <a:endParaRPr lang="es-ES"/>
        </a:p>
      </dgm:t>
    </dgm:pt>
    <dgm:pt modelId="{0F4906C1-2A49-4305-B6EE-EE6C37C9ECC1}" type="sibTrans" cxnId="{BECEFA79-EB17-413F-B27E-B474EACD44C6}">
      <dgm:prSet/>
      <dgm:spPr/>
      <dgm:t>
        <a:bodyPr/>
        <a:lstStyle/>
        <a:p>
          <a:endParaRPr lang="es-ES"/>
        </a:p>
      </dgm:t>
    </dgm:pt>
    <dgm:pt modelId="{9ED0EBCC-A6B4-4E5A-82A4-D9AE24DBEFA3}">
      <dgm:prSet custT="1"/>
      <dgm:spPr/>
      <dgm:t>
        <a:bodyPr/>
        <a:lstStyle/>
        <a:p>
          <a:pPr algn="just" rtl="0"/>
          <a:r>
            <a:rPr lang="es-AR" sz="2400" dirty="0"/>
            <a:t>El capital aportado sería deducido de cualquier impuesto provincial (</a:t>
          </a:r>
          <a:r>
            <a:rPr lang="es-AR" sz="2400" dirty="0" err="1"/>
            <a:t>ej.:inmobiliario</a:t>
          </a:r>
          <a:r>
            <a:rPr lang="es-AR" sz="2400" dirty="0"/>
            <a:t>) a lo largo del periodo de amortización, cancelación de deudas impositivas o formulación de créditos fiscales.</a:t>
          </a:r>
        </a:p>
      </dgm:t>
    </dgm:pt>
    <dgm:pt modelId="{B9C35B2F-7DB2-4F26-A79B-0F62B23BDAAE}" type="parTrans" cxnId="{50E6BB2C-762B-4548-A442-7705E232F3D7}">
      <dgm:prSet/>
      <dgm:spPr/>
      <dgm:t>
        <a:bodyPr/>
        <a:lstStyle/>
        <a:p>
          <a:endParaRPr lang="es-ES"/>
        </a:p>
      </dgm:t>
    </dgm:pt>
    <dgm:pt modelId="{8E064F97-24CF-4DEB-95A8-E1DF6A510973}" type="sibTrans" cxnId="{50E6BB2C-762B-4548-A442-7705E232F3D7}">
      <dgm:prSet/>
      <dgm:spPr/>
      <dgm:t>
        <a:bodyPr/>
        <a:lstStyle/>
        <a:p>
          <a:endParaRPr lang="es-ES"/>
        </a:p>
      </dgm:t>
    </dgm:pt>
    <dgm:pt modelId="{03008150-3C0A-4DF2-968E-395D7E4EED8D}">
      <dgm:prSet custT="1"/>
      <dgm:spPr/>
      <dgm:t>
        <a:bodyPr/>
        <a:lstStyle/>
        <a:p>
          <a:pPr algn="just" rtl="0"/>
          <a:r>
            <a:rPr lang="es-AR" sz="2400" dirty="0"/>
            <a:t>Aquellos frentista que no aporten, pagarán el impuesto con mejora.</a:t>
          </a:r>
        </a:p>
      </dgm:t>
    </dgm:pt>
    <dgm:pt modelId="{52AC826F-6040-4C4C-9373-4071838A4736}" type="parTrans" cxnId="{33CA38A6-75C3-4D67-B655-7DAEA665FE64}">
      <dgm:prSet/>
      <dgm:spPr/>
      <dgm:t>
        <a:bodyPr/>
        <a:lstStyle/>
        <a:p>
          <a:endParaRPr lang="es-ES"/>
        </a:p>
      </dgm:t>
    </dgm:pt>
    <dgm:pt modelId="{0196F281-559B-42FC-B2B6-EF7AB24F50AC}" type="sibTrans" cxnId="{33CA38A6-75C3-4D67-B655-7DAEA665FE64}">
      <dgm:prSet/>
      <dgm:spPr/>
      <dgm:t>
        <a:bodyPr/>
        <a:lstStyle/>
        <a:p>
          <a:endParaRPr lang="es-ES"/>
        </a:p>
      </dgm:t>
    </dgm:pt>
    <dgm:pt modelId="{BF62602A-BE93-4D69-BBE0-6DD307D6CF4F}">
      <dgm:prSet custT="1"/>
      <dgm:spPr/>
      <dgm:t>
        <a:bodyPr/>
        <a:lstStyle/>
        <a:p>
          <a:pPr algn="just" rtl="0"/>
          <a:r>
            <a:rPr lang="es-AR" sz="2400" dirty="0">
              <a:solidFill>
                <a:srgbClr val="C00000"/>
              </a:solidFill>
            </a:rPr>
            <a:t>El productor avícola disminuirá en 36% en sus costos, el tambo 19% y el de porcinos en un 28%.</a:t>
          </a:r>
        </a:p>
      </dgm:t>
    </dgm:pt>
    <dgm:pt modelId="{10D3E410-814B-41B7-B340-B3E6CACC1104}" type="parTrans" cxnId="{7A7B58AE-202C-40CD-977E-31BE39046194}">
      <dgm:prSet/>
      <dgm:spPr/>
      <dgm:t>
        <a:bodyPr/>
        <a:lstStyle/>
        <a:p>
          <a:endParaRPr lang="es-ES"/>
        </a:p>
      </dgm:t>
    </dgm:pt>
    <dgm:pt modelId="{0A7B7B45-7D72-4B27-A55C-0D232A5F9E8A}" type="sibTrans" cxnId="{7A7B58AE-202C-40CD-977E-31BE39046194}">
      <dgm:prSet/>
      <dgm:spPr/>
      <dgm:t>
        <a:bodyPr/>
        <a:lstStyle/>
        <a:p>
          <a:endParaRPr lang="es-ES"/>
        </a:p>
      </dgm:t>
    </dgm:pt>
    <dgm:pt modelId="{2742C5AC-D43E-40D8-9098-A1CC6CAD798F}">
      <dgm:prSet/>
      <dgm:spPr/>
      <dgm:t>
        <a:bodyPr/>
        <a:lstStyle/>
        <a:p>
          <a:pPr algn="l" rtl="0"/>
          <a:endParaRPr lang="es-AR" sz="2000" dirty="0"/>
        </a:p>
      </dgm:t>
    </dgm:pt>
    <dgm:pt modelId="{E046EB60-ADEA-4161-AC5A-C2BCDAF5D45F}" type="parTrans" cxnId="{2B52E39D-A1D7-4BC0-935A-B28927118907}">
      <dgm:prSet/>
      <dgm:spPr/>
      <dgm:t>
        <a:bodyPr/>
        <a:lstStyle/>
        <a:p>
          <a:endParaRPr lang="es-ES"/>
        </a:p>
      </dgm:t>
    </dgm:pt>
    <dgm:pt modelId="{CB3CB716-A870-4187-83BB-1861F035BE01}" type="sibTrans" cxnId="{2B52E39D-A1D7-4BC0-935A-B28927118907}">
      <dgm:prSet/>
      <dgm:spPr/>
      <dgm:t>
        <a:bodyPr/>
        <a:lstStyle/>
        <a:p>
          <a:endParaRPr lang="es-ES"/>
        </a:p>
      </dgm:t>
    </dgm:pt>
    <dgm:pt modelId="{E7206E66-BF11-496F-9AE5-8EC027D2B03B}">
      <dgm:prSet custT="1"/>
      <dgm:spPr/>
      <dgm:t>
        <a:bodyPr/>
        <a:lstStyle/>
        <a:p>
          <a:pPr algn="just" rtl="0"/>
          <a:r>
            <a:rPr lang="es-AR" sz="2400" dirty="0"/>
            <a:t>Reinvertirá los costos evitados, obtendrá certidumbre en su inversión, y podrá definir contratos productivos que le genere previsibilidad en el mediano plazo con las empresas integradoras. </a:t>
          </a:r>
        </a:p>
      </dgm:t>
    </dgm:pt>
    <dgm:pt modelId="{161A8D4B-F327-433F-BB63-BAFA0AE84850}" type="parTrans" cxnId="{F99F3525-EA5D-4E12-85E2-5305FCB7A345}">
      <dgm:prSet/>
      <dgm:spPr/>
      <dgm:t>
        <a:bodyPr/>
        <a:lstStyle/>
        <a:p>
          <a:endParaRPr lang="es-ES"/>
        </a:p>
      </dgm:t>
    </dgm:pt>
    <dgm:pt modelId="{91BF6140-B81D-4CB6-948C-8FE420FEA4F4}" type="sibTrans" cxnId="{F99F3525-EA5D-4E12-85E2-5305FCB7A345}">
      <dgm:prSet/>
      <dgm:spPr/>
      <dgm:t>
        <a:bodyPr/>
        <a:lstStyle/>
        <a:p>
          <a:endParaRPr lang="es-ES"/>
        </a:p>
      </dgm:t>
    </dgm:pt>
    <dgm:pt modelId="{B6D3FC30-1200-4437-ADE6-71CFDA055BDA}" type="pres">
      <dgm:prSet presAssocID="{F67AFDE1-F78E-40B3-AB53-3A056DF6565C}" presName="linear" presStyleCnt="0">
        <dgm:presLayoutVars>
          <dgm:animLvl val="lvl"/>
          <dgm:resizeHandles val="exact"/>
        </dgm:presLayoutVars>
      </dgm:prSet>
      <dgm:spPr/>
    </dgm:pt>
    <dgm:pt modelId="{997C1343-8DDF-45A3-BD2A-6230D4EE52B9}" type="pres">
      <dgm:prSet presAssocID="{4B6B7D32-86EC-4B13-B4AD-726E8B6A589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830341F-9955-4DA3-8794-8857D63AF2BF}" type="pres">
      <dgm:prSet presAssocID="{4B6B7D32-86EC-4B13-B4AD-726E8B6A5893}" presName="childText" presStyleLbl="revTx" presStyleIdx="0" presStyleCnt="1" custScaleY="124497">
        <dgm:presLayoutVars>
          <dgm:bulletEnabled val="1"/>
        </dgm:presLayoutVars>
      </dgm:prSet>
      <dgm:spPr/>
    </dgm:pt>
  </dgm:ptLst>
  <dgm:cxnLst>
    <dgm:cxn modelId="{172C9900-5761-412D-B0DE-C67F055D99D0}" type="presOf" srcId="{EDFE3F6A-86B1-48DC-A0BC-475E7402EBEC}" destId="{E830341F-9955-4DA3-8794-8857D63AF2BF}" srcOrd="0" destOrd="0" presId="urn:microsoft.com/office/officeart/2005/8/layout/vList2"/>
    <dgm:cxn modelId="{F99F3525-EA5D-4E12-85E2-5305FCB7A345}" srcId="{4B6B7D32-86EC-4B13-B4AD-726E8B6A5893}" destId="{E7206E66-BF11-496F-9AE5-8EC027D2B03B}" srcOrd="4" destOrd="0" parTransId="{161A8D4B-F327-433F-BB63-BAFA0AE84850}" sibTransId="{91BF6140-B81D-4CB6-948C-8FE420FEA4F4}"/>
    <dgm:cxn modelId="{50E6BB2C-762B-4548-A442-7705E232F3D7}" srcId="{4B6B7D32-86EC-4B13-B4AD-726E8B6A5893}" destId="{9ED0EBCC-A6B4-4E5A-82A4-D9AE24DBEFA3}" srcOrd="1" destOrd="0" parTransId="{B9C35B2F-7DB2-4F26-A79B-0F62B23BDAAE}" sibTransId="{8E064F97-24CF-4DEB-95A8-E1DF6A510973}"/>
    <dgm:cxn modelId="{F56B5638-AC2E-4183-A7F5-9B1B2A6C72F2}" type="presOf" srcId="{E7206E66-BF11-496F-9AE5-8EC027D2B03B}" destId="{E830341F-9955-4DA3-8794-8857D63AF2BF}" srcOrd="0" destOrd="4" presId="urn:microsoft.com/office/officeart/2005/8/layout/vList2"/>
    <dgm:cxn modelId="{3B80D739-97A4-4F17-BC4B-1E1B834F8AD7}" type="presOf" srcId="{BF62602A-BE93-4D69-BBE0-6DD307D6CF4F}" destId="{E830341F-9955-4DA3-8794-8857D63AF2BF}" srcOrd="0" destOrd="3" presId="urn:microsoft.com/office/officeart/2005/8/layout/vList2"/>
    <dgm:cxn modelId="{D617F660-BC65-4582-B031-75969234C864}" type="presOf" srcId="{9ED0EBCC-A6B4-4E5A-82A4-D9AE24DBEFA3}" destId="{E830341F-9955-4DA3-8794-8857D63AF2BF}" srcOrd="0" destOrd="1" presId="urn:microsoft.com/office/officeart/2005/8/layout/vList2"/>
    <dgm:cxn modelId="{844E7652-F6B1-4A79-B887-7F587E4977BF}" type="presOf" srcId="{F67AFDE1-F78E-40B3-AB53-3A056DF6565C}" destId="{B6D3FC30-1200-4437-ADE6-71CFDA055BDA}" srcOrd="0" destOrd="0" presId="urn:microsoft.com/office/officeart/2005/8/layout/vList2"/>
    <dgm:cxn modelId="{BECEFA79-EB17-413F-B27E-B474EACD44C6}" srcId="{4B6B7D32-86EC-4B13-B4AD-726E8B6A5893}" destId="{EDFE3F6A-86B1-48DC-A0BC-475E7402EBEC}" srcOrd="0" destOrd="0" parTransId="{73BEB9D4-203C-43A1-9176-C95137D8582E}" sibTransId="{0F4906C1-2A49-4305-B6EE-EE6C37C9ECC1}"/>
    <dgm:cxn modelId="{1A62EF91-6717-46EF-90A1-28A93FE3513E}" srcId="{F67AFDE1-F78E-40B3-AB53-3A056DF6565C}" destId="{4B6B7D32-86EC-4B13-B4AD-726E8B6A5893}" srcOrd="0" destOrd="0" parTransId="{CB230E84-C734-4B40-BFC2-366A2EC18CFC}" sibTransId="{C5961B93-E713-403D-8095-73C0D3C3D7D2}"/>
    <dgm:cxn modelId="{2B52E39D-A1D7-4BC0-935A-B28927118907}" srcId="{4B6B7D32-86EC-4B13-B4AD-726E8B6A5893}" destId="{2742C5AC-D43E-40D8-9098-A1CC6CAD798F}" srcOrd="5" destOrd="0" parTransId="{E046EB60-ADEA-4161-AC5A-C2BCDAF5D45F}" sibTransId="{CB3CB716-A870-4187-83BB-1861F035BE01}"/>
    <dgm:cxn modelId="{4B9042A5-1409-473E-B79C-00C1B2E6E2B7}" type="presOf" srcId="{03008150-3C0A-4DF2-968E-395D7E4EED8D}" destId="{E830341F-9955-4DA3-8794-8857D63AF2BF}" srcOrd="0" destOrd="2" presId="urn:microsoft.com/office/officeart/2005/8/layout/vList2"/>
    <dgm:cxn modelId="{33CA38A6-75C3-4D67-B655-7DAEA665FE64}" srcId="{4B6B7D32-86EC-4B13-B4AD-726E8B6A5893}" destId="{03008150-3C0A-4DF2-968E-395D7E4EED8D}" srcOrd="2" destOrd="0" parTransId="{52AC826F-6040-4C4C-9373-4071838A4736}" sibTransId="{0196F281-559B-42FC-B2B6-EF7AB24F50AC}"/>
    <dgm:cxn modelId="{7A7B58AE-202C-40CD-977E-31BE39046194}" srcId="{4B6B7D32-86EC-4B13-B4AD-726E8B6A5893}" destId="{BF62602A-BE93-4D69-BBE0-6DD307D6CF4F}" srcOrd="3" destOrd="0" parTransId="{10D3E410-814B-41B7-B340-B3E6CACC1104}" sibTransId="{0A7B7B45-7D72-4B27-A55C-0D232A5F9E8A}"/>
    <dgm:cxn modelId="{D73FFAE2-1554-4978-91D5-FF4FFC591ED0}" type="presOf" srcId="{2742C5AC-D43E-40D8-9098-A1CC6CAD798F}" destId="{E830341F-9955-4DA3-8794-8857D63AF2BF}" srcOrd="0" destOrd="5" presId="urn:microsoft.com/office/officeart/2005/8/layout/vList2"/>
    <dgm:cxn modelId="{B8C83DFC-3C4F-41A3-A0B5-29ED877DA690}" type="presOf" srcId="{4B6B7D32-86EC-4B13-B4AD-726E8B6A5893}" destId="{997C1343-8DDF-45A3-BD2A-6230D4EE52B9}" srcOrd="0" destOrd="0" presId="urn:microsoft.com/office/officeart/2005/8/layout/vList2"/>
    <dgm:cxn modelId="{0F0BB30E-FFC4-4494-8205-5BD581DD19BB}" type="presParOf" srcId="{B6D3FC30-1200-4437-ADE6-71CFDA055BDA}" destId="{997C1343-8DDF-45A3-BD2A-6230D4EE52B9}" srcOrd="0" destOrd="0" presId="urn:microsoft.com/office/officeart/2005/8/layout/vList2"/>
    <dgm:cxn modelId="{423A82E3-E741-426A-9442-C36D6BD464F5}" type="presParOf" srcId="{B6D3FC30-1200-4437-ADE6-71CFDA055BDA}" destId="{E830341F-9955-4DA3-8794-8857D63AF2B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48D94A-AC25-4C37-B29D-A4C10C811D85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DDA360E-52CD-458C-AE01-DF1C4CC9BA18}">
      <dgm:prSet phldrT="[Texto]"/>
      <dgm:spPr/>
      <dgm:t>
        <a:bodyPr/>
        <a:lstStyle/>
        <a:p>
          <a:r>
            <a:rPr lang="es-ES" dirty="0"/>
            <a:t>productor</a:t>
          </a:r>
        </a:p>
      </dgm:t>
    </dgm:pt>
    <dgm:pt modelId="{8966F2DF-5C91-486B-A215-B97AE460E65B}" type="parTrans" cxnId="{E823506C-DF21-42C8-9D32-082252699B0C}">
      <dgm:prSet/>
      <dgm:spPr/>
      <dgm:t>
        <a:bodyPr/>
        <a:lstStyle/>
        <a:p>
          <a:endParaRPr lang="es-ES"/>
        </a:p>
      </dgm:t>
    </dgm:pt>
    <dgm:pt modelId="{C5CBC28C-8E83-4470-AE6F-B25968BE1B23}" type="sibTrans" cxnId="{E823506C-DF21-42C8-9D32-082252699B0C}">
      <dgm:prSet/>
      <dgm:spPr/>
      <dgm:t>
        <a:bodyPr/>
        <a:lstStyle/>
        <a:p>
          <a:endParaRPr lang="es-ES"/>
        </a:p>
      </dgm:t>
    </dgm:pt>
    <dgm:pt modelId="{A9012F64-579E-45E8-8D1F-1E42E7A0886F}">
      <dgm:prSet custT="1"/>
      <dgm:spPr/>
      <dgm:t>
        <a:bodyPr/>
        <a:lstStyle/>
        <a:p>
          <a:r>
            <a:rPr lang="es-ES" sz="1400" dirty="0"/>
            <a:t>16 Productores U$S 437.000 </a:t>
          </a:r>
        </a:p>
      </dgm:t>
    </dgm:pt>
    <dgm:pt modelId="{F04CAFBA-60A6-458A-B929-FEEC79814FDA}" type="parTrans" cxnId="{E2A625B4-E9A3-41BE-873A-4056C1526F45}">
      <dgm:prSet/>
      <dgm:spPr/>
      <dgm:t>
        <a:bodyPr/>
        <a:lstStyle/>
        <a:p>
          <a:endParaRPr lang="es-ES"/>
        </a:p>
      </dgm:t>
    </dgm:pt>
    <dgm:pt modelId="{41A2300A-8788-46DB-A2E4-6E81BAA23833}" type="sibTrans" cxnId="{E2A625B4-E9A3-41BE-873A-4056C1526F45}">
      <dgm:prSet/>
      <dgm:spPr/>
      <dgm:t>
        <a:bodyPr/>
        <a:lstStyle/>
        <a:p>
          <a:endParaRPr lang="es-ES"/>
        </a:p>
      </dgm:t>
    </dgm:pt>
    <dgm:pt modelId="{5C6D1FF8-8C45-4B8C-B083-EF76ECF18D58}">
      <dgm:prSet phldrT="[Texto]" custT="1"/>
      <dgm:spPr/>
      <dgm:t>
        <a:bodyPr/>
        <a:lstStyle/>
        <a:p>
          <a:r>
            <a:rPr lang="es-ES" sz="1400" dirty="0"/>
            <a:t>Inversión: 7 millones de dólares </a:t>
          </a:r>
        </a:p>
      </dgm:t>
    </dgm:pt>
    <dgm:pt modelId="{08B6A31D-12E3-4748-9EC8-6A0DC9765238}" type="parTrans" cxnId="{6D4C2636-027E-4352-B5EB-F4B80DCDB059}">
      <dgm:prSet/>
      <dgm:spPr/>
      <dgm:t>
        <a:bodyPr/>
        <a:lstStyle/>
        <a:p>
          <a:endParaRPr lang="es-ES"/>
        </a:p>
      </dgm:t>
    </dgm:pt>
    <dgm:pt modelId="{05544183-245F-4D99-863D-82778620A928}" type="sibTrans" cxnId="{6D4C2636-027E-4352-B5EB-F4B80DCDB059}">
      <dgm:prSet/>
      <dgm:spPr/>
      <dgm:t>
        <a:bodyPr/>
        <a:lstStyle/>
        <a:p>
          <a:endParaRPr lang="es-ES"/>
        </a:p>
      </dgm:t>
    </dgm:pt>
    <dgm:pt modelId="{7629619E-9CBC-494C-A508-41A3544923A9}">
      <dgm:prSet custT="1"/>
      <dgm:spPr/>
      <dgm:t>
        <a:bodyPr/>
        <a:lstStyle/>
        <a:p>
          <a:r>
            <a:rPr lang="es-ES" sz="1400" dirty="0"/>
            <a:t>Deja de perder U$S U$S102.000</a:t>
          </a:r>
        </a:p>
      </dgm:t>
    </dgm:pt>
    <dgm:pt modelId="{594837E0-A54E-49BA-9F81-8B5A2434568D}" type="parTrans" cxnId="{37AC6442-CD85-48C9-88C4-3771602F40F7}">
      <dgm:prSet/>
      <dgm:spPr/>
      <dgm:t>
        <a:bodyPr/>
        <a:lstStyle/>
        <a:p>
          <a:endParaRPr lang="es-ES"/>
        </a:p>
      </dgm:t>
    </dgm:pt>
    <dgm:pt modelId="{8FE369ED-5FAC-4F6D-84C1-8F6ED656F8FE}" type="sibTrans" cxnId="{37AC6442-CD85-48C9-88C4-3771602F40F7}">
      <dgm:prSet/>
      <dgm:spPr/>
      <dgm:t>
        <a:bodyPr/>
        <a:lstStyle/>
        <a:p>
          <a:endParaRPr lang="es-ES"/>
        </a:p>
      </dgm:t>
    </dgm:pt>
    <dgm:pt modelId="{7E0BCEA0-CAD7-4DE0-A2E5-F9E807C1BBBD}">
      <dgm:prSet phldrT="[Texto]" custT="1"/>
      <dgm:spPr/>
      <dgm:t>
        <a:bodyPr/>
        <a:lstStyle/>
        <a:p>
          <a:r>
            <a:rPr lang="es-ES" sz="1400" dirty="0"/>
            <a:t>un campo de U$S 750.000 revalúa su capital a U$S 975.000</a:t>
          </a:r>
        </a:p>
      </dgm:t>
    </dgm:pt>
    <dgm:pt modelId="{710542B1-38CD-4CC5-B04B-461F24369CFB}" type="parTrans" cxnId="{BEED017C-5717-4E54-9119-8B8706F2378C}">
      <dgm:prSet/>
      <dgm:spPr/>
      <dgm:t>
        <a:bodyPr/>
        <a:lstStyle/>
        <a:p>
          <a:endParaRPr lang="es-ES"/>
        </a:p>
      </dgm:t>
    </dgm:pt>
    <dgm:pt modelId="{D5C0C033-CBDE-4987-8C27-95E500056B60}" type="sibTrans" cxnId="{BEED017C-5717-4E54-9119-8B8706F2378C}">
      <dgm:prSet/>
      <dgm:spPr/>
      <dgm:t>
        <a:bodyPr/>
        <a:lstStyle/>
        <a:p>
          <a:endParaRPr lang="es-ES"/>
        </a:p>
      </dgm:t>
    </dgm:pt>
    <dgm:pt modelId="{98A38C34-71BB-4D6F-9B52-170A6547372D}">
      <dgm:prSet custT="1"/>
      <dgm:spPr/>
      <dgm:t>
        <a:bodyPr/>
        <a:lstStyle/>
        <a:p>
          <a:r>
            <a:rPr lang="es-ES" sz="1600" dirty="0"/>
            <a:t>Ejecuta obra pública sin modificar el presupuesto provincial</a:t>
          </a:r>
        </a:p>
      </dgm:t>
    </dgm:pt>
    <dgm:pt modelId="{538C0026-4F94-435E-ADBA-ECBD0A88C543}" type="parTrans" cxnId="{A656E367-6131-4703-AA86-D01E6DD9CAE7}">
      <dgm:prSet/>
      <dgm:spPr/>
      <dgm:t>
        <a:bodyPr/>
        <a:lstStyle/>
        <a:p>
          <a:endParaRPr lang="es-ES"/>
        </a:p>
      </dgm:t>
    </dgm:pt>
    <dgm:pt modelId="{E47F338D-DCBB-496F-90C1-35157F977484}" type="sibTrans" cxnId="{A656E367-6131-4703-AA86-D01E6DD9CAE7}">
      <dgm:prSet/>
      <dgm:spPr/>
      <dgm:t>
        <a:bodyPr/>
        <a:lstStyle/>
        <a:p>
          <a:endParaRPr lang="es-ES"/>
        </a:p>
      </dgm:t>
    </dgm:pt>
    <dgm:pt modelId="{3C510989-3AD5-42CB-80DA-C7F7298337CA}">
      <dgm:prSet phldrT="[Texto]" custT="1"/>
      <dgm:spPr/>
      <dgm:t>
        <a:bodyPr/>
        <a:lstStyle/>
        <a:p>
          <a:r>
            <a:rPr lang="es-ES" sz="1600" dirty="0"/>
            <a:t>DPV: diseño y proyección de la obra</a:t>
          </a:r>
        </a:p>
      </dgm:t>
    </dgm:pt>
    <dgm:pt modelId="{7F7E56B5-0576-4764-BEDB-5C3A9DBC25C9}" type="parTrans" cxnId="{7F688FF7-B163-445D-8BE6-373901F00603}">
      <dgm:prSet/>
      <dgm:spPr/>
      <dgm:t>
        <a:bodyPr/>
        <a:lstStyle/>
        <a:p>
          <a:endParaRPr lang="es-ES"/>
        </a:p>
      </dgm:t>
    </dgm:pt>
    <dgm:pt modelId="{C86A567F-A4C6-473A-9E3A-081499AC7F13}" type="sibTrans" cxnId="{7F688FF7-B163-445D-8BE6-373901F00603}">
      <dgm:prSet/>
      <dgm:spPr/>
      <dgm:t>
        <a:bodyPr/>
        <a:lstStyle/>
        <a:p>
          <a:endParaRPr lang="es-ES"/>
        </a:p>
      </dgm:t>
    </dgm:pt>
    <dgm:pt modelId="{11ECAC0B-463F-4BA4-A350-D8B1269AB54B}">
      <dgm:prSet phldrT="[Texto]"/>
      <dgm:spPr/>
      <dgm:t>
        <a:bodyPr/>
        <a:lstStyle/>
        <a:p>
          <a:r>
            <a:rPr lang="es-ES" dirty="0"/>
            <a:t>Estado</a:t>
          </a:r>
        </a:p>
      </dgm:t>
    </dgm:pt>
    <dgm:pt modelId="{5707B4C0-36AE-4193-88D8-D2D8EB6C7DB1}" type="sibTrans" cxnId="{41DE495D-AFCD-4F13-96C7-85DFDD4C65AB}">
      <dgm:prSet/>
      <dgm:spPr/>
      <dgm:t>
        <a:bodyPr/>
        <a:lstStyle/>
        <a:p>
          <a:endParaRPr lang="es-ES"/>
        </a:p>
      </dgm:t>
    </dgm:pt>
    <dgm:pt modelId="{58D984E9-6D0C-4F86-A53A-8942DC260CA2}" type="parTrans" cxnId="{41DE495D-AFCD-4F13-96C7-85DFDD4C65AB}">
      <dgm:prSet/>
      <dgm:spPr/>
      <dgm:t>
        <a:bodyPr/>
        <a:lstStyle/>
        <a:p>
          <a:endParaRPr lang="es-ES"/>
        </a:p>
      </dgm:t>
    </dgm:pt>
    <dgm:pt modelId="{315DE3CD-605A-4253-A229-BB090AF5B32B}">
      <dgm:prSet custT="1"/>
      <dgm:spPr/>
      <dgm:t>
        <a:bodyPr/>
        <a:lstStyle/>
        <a:p>
          <a:r>
            <a:rPr lang="es-ES" sz="1600" dirty="0"/>
            <a:t>U$S 105.000 recaudación impositiva extra neta</a:t>
          </a:r>
        </a:p>
      </dgm:t>
    </dgm:pt>
    <dgm:pt modelId="{82D77363-AD3C-4782-84E6-7A176065242B}" type="sibTrans" cxnId="{B488D32E-9CCB-48D5-8625-6D8C05E17AE3}">
      <dgm:prSet/>
      <dgm:spPr/>
      <dgm:t>
        <a:bodyPr/>
        <a:lstStyle/>
        <a:p>
          <a:endParaRPr lang="es-ES"/>
        </a:p>
      </dgm:t>
    </dgm:pt>
    <dgm:pt modelId="{92C93057-3C27-444C-B2AC-E346F277FF54}" type="parTrans" cxnId="{B488D32E-9CCB-48D5-8625-6D8C05E17AE3}">
      <dgm:prSet/>
      <dgm:spPr/>
      <dgm:t>
        <a:bodyPr/>
        <a:lstStyle/>
        <a:p>
          <a:endParaRPr lang="es-ES"/>
        </a:p>
      </dgm:t>
    </dgm:pt>
    <dgm:pt modelId="{E06620EB-0E93-450C-B6E6-F16E1516197C}" type="pres">
      <dgm:prSet presAssocID="{3E48D94A-AC25-4C37-B29D-A4C10C811D85}" presName="Name0" presStyleCnt="0">
        <dgm:presLayoutVars>
          <dgm:dir/>
          <dgm:animLvl val="lvl"/>
          <dgm:resizeHandles val="exact"/>
        </dgm:presLayoutVars>
      </dgm:prSet>
      <dgm:spPr/>
    </dgm:pt>
    <dgm:pt modelId="{A9B5F190-ECF1-4F6A-B8D8-7E9447B611A3}" type="pres">
      <dgm:prSet presAssocID="{3E48D94A-AC25-4C37-B29D-A4C10C811D85}" presName="tSp" presStyleCnt="0"/>
      <dgm:spPr/>
    </dgm:pt>
    <dgm:pt modelId="{F05D7B7A-2572-44FC-8448-621F8AC10B6A}" type="pres">
      <dgm:prSet presAssocID="{3E48D94A-AC25-4C37-B29D-A4C10C811D85}" presName="bSp" presStyleCnt="0"/>
      <dgm:spPr/>
    </dgm:pt>
    <dgm:pt modelId="{CADB748A-FA57-421F-8D3E-5539BB921C27}" type="pres">
      <dgm:prSet presAssocID="{3E48D94A-AC25-4C37-B29D-A4C10C811D85}" presName="process" presStyleCnt="0"/>
      <dgm:spPr/>
    </dgm:pt>
    <dgm:pt modelId="{914EBABA-E001-4271-97B2-844168FE1F3E}" type="pres">
      <dgm:prSet presAssocID="{6DDA360E-52CD-458C-AE01-DF1C4CC9BA18}" presName="composite1" presStyleCnt="0"/>
      <dgm:spPr/>
    </dgm:pt>
    <dgm:pt modelId="{200B86EF-D958-498A-8B36-A7A075971C7E}" type="pres">
      <dgm:prSet presAssocID="{6DDA360E-52CD-458C-AE01-DF1C4CC9BA18}" presName="dummyNode1" presStyleLbl="node1" presStyleIdx="0" presStyleCnt="2"/>
      <dgm:spPr/>
    </dgm:pt>
    <dgm:pt modelId="{BFD5C6CB-0576-45F0-82D5-6FCE79CD72EA}" type="pres">
      <dgm:prSet presAssocID="{6DDA360E-52CD-458C-AE01-DF1C4CC9BA18}" presName="childNode1" presStyleLbl="bgAcc1" presStyleIdx="0" presStyleCnt="2" custScaleY="134377" custLinFactNeighborX="-3" custLinFactNeighborY="-10606">
        <dgm:presLayoutVars>
          <dgm:bulletEnabled val="1"/>
        </dgm:presLayoutVars>
      </dgm:prSet>
      <dgm:spPr/>
    </dgm:pt>
    <dgm:pt modelId="{4C0C080B-8BED-4B7A-8723-E9F32093C86C}" type="pres">
      <dgm:prSet presAssocID="{6DDA360E-52CD-458C-AE01-DF1C4CC9BA18}" presName="childNode1tx" presStyleLbl="bgAcc1" presStyleIdx="0" presStyleCnt="2">
        <dgm:presLayoutVars>
          <dgm:bulletEnabled val="1"/>
        </dgm:presLayoutVars>
      </dgm:prSet>
      <dgm:spPr/>
    </dgm:pt>
    <dgm:pt modelId="{F42EBAF2-0255-4102-AA03-2609804532F9}" type="pres">
      <dgm:prSet presAssocID="{6DDA360E-52CD-458C-AE01-DF1C4CC9BA18}" presName="parentNode1" presStyleLbl="node1" presStyleIdx="0" presStyleCnt="2" custLinFactNeighborX="656" custLinFactNeighborY="59391">
        <dgm:presLayoutVars>
          <dgm:chMax val="1"/>
          <dgm:bulletEnabled val="1"/>
        </dgm:presLayoutVars>
      </dgm:prSet>
      <dgm:spPr/>
    </dgm:pt>
    <dgm:pt modelId="{79C7D1CF-9BA9-4E3E-88B7-9C90825A46EE}" type="pres">
      <dgm:prSet presAssocID="{6DDA360E-52CD-458C-AE01-DF1C4CC9BA18}" presName="connSite1" presStyleCnt="0"/>
      <dgm:spPr/>
    </dgm:pt>
    <dgm:pt modelId="{D85D425B-7F71-4ED0-AF2E-8CC5D0D11EA2}" type="pres">
      <dgm:prSet presAssocID="{C5CBC28C-8E83-4470-AE6F-B25968BE1B23}" presName="Name9" presStyleLbl="sibTrans2D1" presStyleIdx="0" presStyleCnt="1"/>
      <dgm:spPr/>
    </dgm:pt>
    <dgm:pt modelId="{5D60C068-7ADB-4315-B299-30C9CC37BDEF}" type="pres">
      <dgm:prSet presAssocID="{11ECAC0B-463F-4BA4-A350-D8B1269AB54B}" presName="composite2" presStyleCnt="0"/>
      <dgm:spPr/>
    </dgm:pt>
    <dgm:pt modelId="{1275B6F5-4D83-4853-93BB-62B707BB5206}" type="pres">
      <dgm:prSet presAssocID="{11ECAC0B-463F-4BA4-A350-D8B1269AB54B}" presName="dummyNode2" presStyleLbl="node1" presStyleIdx="0" presStyleCnt="2"/>
      <dgm:spPr/>
    </dgm:pt>
    <dgm:pt modelId="{A387838E-623A-4E85-B568-AAA19161202B}" type="pres">
      <dgm:prSet presAssocID="{11ECAC0B-463F-4BA4-A350-D8B1269AB54B}" presName="childNode2" presStyleLbl="bgAcc1" presStyleIdx="1" presStyleCnt="2" custScaleX="128243" custScaleY="160240" custLinFactNeighborX="-11154" custLinFactNeighborY="10137">
        <dgm:presLayoutVars>
          <dgm:bulletEnabled val="1"/>
        </dgm:presLayoutVars>
      </dgm:prSet>
      <dgm:spPr/>
    </dgm:pt>
    <dgm:pt modelId="{EE2C0148-C9BD-48D2-8B4F-86DCEB31BDB7}" type="pres">
      <dgm:prSet presAssocID="{11ECAC0B-463F-4BA4-A350-D8B1269AB54B}" presName="childNode2tx" presStyleLbl="bgAcc1" presStyleIdx="1" presStyleCnt="2">
        <dgm:presLayoutVars>
          <dgm:bulletEnabled val="1"/>
        </dgm:presLayoutVars>
      </dgm:prSet>
      <dgm:spPr/>
    </dgm:pt>
    <dgm:pt modelId="{5F9F805D-C40A-4D23-8862-86269713EF0C}" type="pres">
      <dgm:prSet presAssocID="{11ECAC0B-463F-4BA4-A350-D8B1269AB54B}" presName="parentNode2" presStyleLbl="node1" presStyleIdx="1" presStyleCnt="2" custLinFactNeighborX="-10515" custLinFactNeighborY="-52883">
        <dgm:presLayoutVars>
          <dgm:chMax val="0"/>
          <dgm:bulletEnabled val="1"/>
        </dgm:presLayoutVars>
      </dgm:prSet>
      <dgm:spPr/>
    </dgm:pt>
    <dgm:pt modelId="{43BB1A13-229D-4742-B6D7-38AA641C1775}" type="pres">
      <dgm:prSet presAssocID="{11ECAC0B-463F-4BA4-A350-D8B1269AB54B}" presName="connSite2" presStyleCnt="0"/>
      <dgm:spPr/>
    </dgm:pt>
  </dgm:ptLst>
  <dgm:cxnLst>
    <dgm:cxn modelId="{07C14D0D-0A94-4025-B449-2DC0C1C803D4}" type="presOf" srcId="{3C510989-3AD5-42CB-80DA-C7F7298337CA}" destId="{A387838E-623A-4E85-B568-AAA19161202B}" srcOrd="0" destOrd="2" presId="urn:microsoft.com/office/officeart/2005/8/layout/hProcess4"/>
    <dgm:cxn modelId="{B22B2F1D-AA1C-4FF9-916B-F99C82A64053}" type="presOf" srcId="{3C510989-3AD5-42CB-80DA-C7F7298337CA}" destId="{EE2C0148-C9BD-48D2-8B4F-86DCEB31BDB7}" srcOrd="1" destOrd="2" presId="urn:microsoft.com/office/officeart/2005/8/layout/hProcess4"/>
    <dgm:cxn modelId="{76959B2B-75F9-423D-98B4-E0DE65A85F6B}" type="presOf" srcId="{5C6D1FF8-8C45-4B8C-B083-EF76ECF18D58}" destId="{BFD5C6CB-0576-45F0-82D5-6FCE79CD72EA}" srcOrd="0" destOrd="0" presId="urn:microsoft.com/office/officeart/2005/8/layout/hProcess4"/>
    <dgm:cxn modelId="{B488D32E-9CCB-48D5-8625-6D8C05E17AE3}" srcId="{11ECAC0B-463F-4BA4-A350-D8B1269AB54B}" destId="{315DE3CD-605A-4253-A229-BB090AF5B32B}" srcOrd="0" destOrd="0" parTransId="{92C93057-3C27-444C-B2AC-E346F277FF54}" sibTransId="{82D77363-AD3C-4782-84E6-7A176065242B}"/>
    <dgm:cxn modelId="{6D4C2636-027E-4352-B5EB-F4B80DCDB059}" srcId="{6DDA360E-52CD-458C-AE01-DF1C4CC9BA18}" destId="{5C6D1FF8-8C45-4B8C-B083-EF76ECF18D58}" srcOrd="0" destOrd="0" parTransId="{08B6A31D-12E3-4748-9EC8-6A0DC9765238}" sibTransId="{05544183-245F-4D99-863D-82778620A928}"/>
    <dgm:cxn modelId="{41DE495D-AFCD-4F13-96C7-85DFDD4C65AB}" srcId="{3E48D94A-AC25-4C37-B29D-A4C10C811D85}" destId="{11ECAC0B-463F-4BA4-A350-D8B1269AB54B}" srcOrd="1" destOrd="0" parTransId="{58D984E9-6D0C-4F86-A53A-8942DC260CA2}" sibTransId="{5707B4C0-36AE-4193-88D8-D2D8EB6C7DB1}"/>
    <dgm:cxn modelId="{37AC6442-CD85-48C9-88C4-3771602F40F7}" srcId="{6DDA360E-52CD-458C-AE01-DF1C4CC9BA18}" destId="{7629619E-9CBC-494C-A508-41A3544923A9}" srcOrd="2" destOrd="0" parTransId="{594837E0-A54E-49BA-9F81-8B5A2434568D}" sibTransId="{8FE369ED-5FAC-4F6D-84C1-8F6ED656F8FE}"/>
    <dgm:cxn modelId="{784AED46-0783-4B40-853D-0EF7393D5096}" type="presOf" srcId="{11ECAC0B-463F-4BA4-A350-D8B1269AB54B}" destId="{5F9F805D-C40A-4D23-8862-86269713EF0C}" srcOrd="0" destOrd="0" presId="urn:microsoft.com/office/officeart/2005/8/layout/hProcess4"/>
    <dgm:cxn modelId="{A656E367-6131-4703-AA86-D01E6DD9CAE7}" srcId="{11ECAC0B-463F-4BA4-A350-D8B1269AB54B}" destId="{98A38C34-71BB-4D6F-9B52-170A6547372D}" srcOrd="1" destOrd="0" parTransId="{538C0026-4F94-435E-ADBA-ECBD0A88C543}" sibTransId="{E47F338D-DCBB-496F-90C1-35157F977484}"/>
    <dgm:cxn modelId="{E823506C-DF21-42C8-9D32-082252699B0C}" srcId="{3E48D94A-AC25-4C37-B29D-A4C10C811D85}" destId="{6DDA360E-52CD-458C-AE01-DF1C4CC9BA18}" srcOrd="0" destOrd="0" parTransId="{8966F2DF-5C91-486B-A215-B97AE460E65B}" sibTransId="{C5CBC28C-8E83-4470-AE6F-B25968BE1B23}"/>
    <dgm:cxn modelId="{AF60B550-44FD-4EEE-AD12-2E2FA2883C57}" type="presOf" srcId="{5C6D1FF8-8C45-4B8C-B083-EF76ECF18D58}" destId="{4C0C080B-8BED-4B7A-8723-E9F32093C86C}" srcOrd="1" destOrd="0" presId="urn:microsoft.com/office/officeart/2005/8/layout/hProcess4"/>
    <dgm:cxn modelId="{B2E11E55-E589-4EC5-98C6-9587E661ACE9}" type="presOf" srcId="{7629619E-9CBC-494C-A508-41A3544923A9}" destId="{4C0C080B-8BED-4B7A-8723-E9F32093C86C}" srcOrd="1" destOrd="2" presId="urn:microsoft.com/office/officeart/2005/8/layout/hProcess4"/>
    <dgm:cxn modelId="{7F0C2175-35BC-4F78-A5A0-8445568AFE6B}" type="presOf" srcId="{98A38C34-71BB-4D6F-9B52-170A6547372D}" destId="{A387838E-623A-4E85-B568-AAA19161202B}" srcOrd="0" destOrd="1" presId="urn:microsoft.com/office/officeart/2005/8/layout/hProcess4"/>
    <dgm:cxn modelId="{619C4E58-7910-4104-BDE5-057A5A247691}" type="presOf" srcId="{A9012F64-579E-45E8-8D1F-1E42E7A0886F}" destId="{4C0C080B-8BED-4B7A-8723-E9F32093C86C}" srcOrd="1" destOrd="1" presId="urn:microsoft.com/office/officeart/2005/8/layout/hProcess4"/>
    <dgm:cxn modelId="{FBC4B15A-C172-4461-9773-5169DD573C2B}" type="presOf" srcId="{7629619E-9CBC-494C-A508-41A3544923A9}" destId="{BFD5C6CB-0576-45F0-82D5-6FCE79CD72EA}" srcOrd="0" destOrd="2" presId="urn:microsoft.com/office/officeart/2005/8/layout/hProcess4"/>
    <dgm:cxn modelId="{BEED017C-5717-4E54-9119-8B8706F2378C}" srcId="{6DDA360E-52CD-458C-AE01-DF1C4CC9BA18}" destId="{7E0BCEA0-CAD7-4DE0-A2E5-F9E807C1BBBD}" srcOrd="3" destOrd="0" parTransId="{710542B1-38CD-4CC5-B04B-461F24369CFB}" sibTransId="{D5C0C033-CBDE-4987-8C27-95E500056B60}"/>
    <dgm:cxn modelId="{209CB87E-18A5-4808-931F-E1EED9C8BD1C}" type="presOf" srcId="{C5CBC28C-8E83-4470-AE6F-B25968BE1B23}" destId="{D85D425B-7F71-4ED0-AF2E-8CC5D0D11EA2}" srcOrd="0" destOrd="0" presId="urn:microsoft.com/office/officeart/2005/8/layout/hProcess4"/>
    <dgm:cxn modelId="{BD81F493-ECA8-446F-9999-25BEED041E97}" type="presOf" srcId="{3E48D94A-AC25-4C37-B29D-A4C10C811D85}" destId="{E06620EB-0E93-450C-B6E6-F16E1516197C}" srcOrd="0" destOrd="0" presId="urn:microsoft.com/office/officeart/2005/8/layout/hProcess4"/>
    <dgm:cxn modelId="{E0D0B0B0-C9E6-4F37-BCF0-5737951988C7}" type="presOf" srcId="{6DDA360E-52CD-458C-AE01-DF1C4CC9BA18}" destId="{F42EBAF2-0255-4102-AA03-2609804532F9}" srcOrd="0" destOrd="0" presId="urn:microsoft.com/office/officeart/2005/8/layout/hProcess4"/>
    <dgm:cxn modelId="{E2A625B4-E9A3-41BE-873A-4056C1526F45}" srcId="{6DDA360E-52CD-458C-AE01-DF1C4CC9BA18}" destId="{A9012F64-579E-45E8-8D1F-1E42E7A0886F}" srcOrd="1" destOrd="0" parTransId="{F04CAFBA-60A6-458A-B929-FEEC79814FDA}" sibTransId="{41A2300A-8788-46DB-A2E4-6E81BAA23833}"/>
    <dgm:cxn modelId="{AB0AFDC6-AD9D-4888-B1CC-3EF0CF5BA96A}" type="presOf" srcId="{315DE3CD-605A-4253-A229-BB090AF5B32B}" destId="{EE2C0148-C9BD-48D2-8B4F-86DCEB31BDB7}" srcOrd="1" destOrd="0" presId="urn:microsoft.com/office/officeart/2005/8/layout/hProcess4"/>
    <dgm:cxn modelId="{CB7F6BCF-3F7B-42FE-A31A-47B8F1AC30B9}" type="presOf" srcId="{315DE3CD-605A-4253-A229-BB090AF5B32B}" destId="{A387838E-623A-4E85-B568-AAA19161202B}" srcOrd="0" destOrd="0" presId="urn:microsoft.com/office/officeart/2005/8/layout/hProcess4"/>
    <dgm:cxn modelId="{257DB0D6-2AE0-4EB4-B2C2-0FF3DA206BA9}" type="presOf" srcId="{98A38C34-71BB-4D6F-9B52-170A6547372D}" destId="{EE2C0148-C9BD-48D2-8B4F-86DCEB31BDB7}" srcOrd="1" destOrd="1" presId="urn:microsoft.com/office/officeart/2005/8/layout/hProcess4"/>
    <dgm:cxn modelId="{7140F6D6-11A7-46CF-9C9A-925A021B2259}" type="presOf" srcId="{7E0BCEA0-CAD7-4DE0-A2E5-F9E807C1BBBD}" destId="{BFD5C6CB-0576-45F0-82D5-6FCE79CD72EA}" srcOrd="0" destOrd="3" presId="urn:microsoft.com/office/officeart/2005/8/layout/hProcess4"/>
    <dgm:cxn modelId="{405395EE-0821-4BDC-88C4-600D95DDF9E7}" type="presOf" srcId="{A9012F64-579E-45E8-8D1F-1E42E7A0886F}" destId="{BFD5C6CB-0576-45F0-82D5-6FCE79CD72EA}" srcOrd="0" destOrd="1" presId="urn:microsoft.com/office/officeart/2005/8/layout/hProcess4"/>
    <dgm:cxn modelId="{7F688FF7-B163-445D-8BE6-373901F00603}" srcId="{11ECAC0B-463F-4BA4-A350-D8B1269AB54B}" destId="{3C510989-3AD5-42CB-80DA-C7F7298337CA}" srcOrd="2" destOrd="0" parTransId="{7F7E56B5-0576-4764-BEDB-5C3A9DBC25C9}" sibTransId="{C86A567F-A4C6-473A-9E3A-081499AC7F13}"/>
    <dgm:cxn modelId="{43D845F8-8412-4C3E-A6D4-80B0550576D8}" type="presOf" srcId="{7E0BCEA0-CAD7-4DE0-A2E5-F9E807C1BBBD}" destId="{4C0C080B-8BED-4B7A-8723-E9F32093C86C}" srcOrd="1" destOrd="3" presId="urn:microsoft.com/office/officeart/2005/8/layout/hProcess4"/>
    <dgm:cxn modelId="{9894079D-FEC0-44B8-80EA-F35E650C9EF5}" type="presParOf" srcId="{E06620EB-0E93-450C-B6E6-F16E1516197C}" destId="{A9B5F190-ECF1-4F6A-B8D8-7E9447B611A3}" srcOrd="0" destOrd="0" presId="urn:microsoft.com/office/officeart/2005/8/layout/hProcess4"/>
    <dgm:cxn modelId="{8782486E-D66C-4495-B129-867ECDDB60C8}" type="presParOf" srcId="{E06620EB-0E93-450C-B6E6-F16E1516197C}" destId="{F05D7B7A-2572-44FC-8448-621F8AC10B6A}" srcOrd="1" destOrd="0" presId="urn:microsoft.com/office/officeart/2005/8/layout/hProcess4"/>
    <dgm:cxn modelId="{7E236E1F-A7AA-46BF-A0BA-8C5807051BB9}" type="presParOf" srcId="{E06620EB-0E93-450C-B6E6-F16E1516197C}" destId="{CADB748A-FA57-421F-8D3E-5539BB921C27}" srcOrd="2" destOrd="0" presId="urn:microsoft.com/office/officeart/2005/8/layout/hProcess4"/>
    <dgm:cxn modelId="{40ABEF5F-CB19-447E-92DA-A8CB099160DF}" type="presParOf" srcId="{CADB748A-FA57-421F-8D3E-5539BB921C27}" destId="{914EBABA-E001-4271-97B2-844168FE1F3E}" srcOrd="0" destOrd="0" presId="urn:microsoft.com/office/officeart/2005/8/layout/hProcess4"/>
    <dgm:cxn modelId="{492D45B5-A4B5-4C30-8F71-72AF479B937C}" type="presParOf" srcId="{914EBABA-E001-4271-97B2-844168FE1F3E}" destId="{200B86EF-D958-498A-8B36-A7A075971C7E}" srcOrd="0" destOrd="0" presId="urn:microsoft.com/office/officeart/2005/8/layout/hProcess4"/>
    <dgm:cxn modelId="{96C9C98E-6CD8-4BC7-B541-10AD736E31E9}" type="presParOf" srcId="{914EBABA-E001-4271-97B2-844168FE1F3E}" destId="{BFD5C6CB-0576-45F0-82D5-6FCE79CD72EA}" srcOrd="1" destOrd="0" presId="urn:microsoft.com/office/officeart/2005/8/layout/hProcess4"/>
    <dgm:cxn modelId="{4D5DFC60-CECC-4660-92B3-F8D1034544D6}" type="presParOf" srcId="{914EBABA-E001-4271-97B2-844168FE1F3E}" destId="{4C0C080B-8BED-4B7A-8723-E9F32093C86C}" srcOrd="2" destOrd="0" presId="urn:microsoft.com/office/officeart/2005/8/layout/hProcess4"/>
    <dgm:cxn modelId="{25FB3E16-F81B-4B38-8C39-FA40B2DF566C}" type="presParOf" srcId="{914EBABA-E001-4271-97B2-844168FE1F3E}" destId="{F42EBAF2-0255-4102-AA03-2609804532F9}" srcOrd="3" destOrd="0" presId="urn:microsoft.com/office/officeart/2005/8/layout/hProcess4"/>
    <dgm:cxn modelId="{F46B95B2-AF60-471C-A7A6-5F318E62F773}" type="presParOf" srcId="{914EBABA-E001-4271-97B2-844168FE1F3E}" destId="{79C7D1CF-9BA9-4E3E-88B7-9C90825A46EE}" srcOrd="4" destOrd="0" presId="urn:microsoft.com/office/officeart/2005/8/layout/hProcess4"/>
    <dgm:cxn modelId="{EA1EAF61-C167-4277-BE2F-D8092F65DFC4}" type="presParOf" srcId="{CADB748A-FA57-421F-8D3E-5539BB921C27}" destId="{D85D425B-7F71-4ED0-AF2E-8CC5D0D11EA2}" srcOrd="1" destOrd="0" presId="urn:microsoft.com/office/officeart/2005/8/layout/hProcess4"/>
    <dgm:cxn modelId="{2EE660E9-1113-412B-9E82-3F9FFCF5965B}" type="presParOf" srcId="{CADB748A-FA57-421F-8D3E-5539BB921C27}" destId="{5D60C068-7ADB-4315-B299-30C9CC37BDEF}" srcOrd="2" destOrd="0" presId="urn:microsoft.com/office/officeart/2005/8/layout/hProcess4"/>
    <dgm:cxn modelId="{FCA03C8D-991D-4158-A975-7B5F5D942BB4}" type="presParOf" srcId="{5D60C068-7ADB-4315-B299-30C9CC37BDEF}" destId="{1275B6F5-4D83-4853-93BB-62B707BB5206}" srcOrd="0" destOrd="0" presId="urn:microsoft.com/office/officeart/2005/8/layout/hProcess4"/>
    <dgm:cxn modelId="{DC844CC5-B699-4381-8264-30495E8DD965}" type="presParOf" srcId="{5D60C068-7ADB-4315-B299-30C9CC37BDEF}" destId="{A387838E-623A-4E85-B568-AAA19161202B}" srcOrd="1" destOrd="0" presId="urn:microsoft.com/office/officeart/2005/8/layout/hProcess4"/>
    <dgm:cxn modelId="{57AFF539-414B-4DD1-9D04-33D72CC9CC75}" type="presParOf" srcId="{5D60C068-7ADB-4315-B299-30C9CC37BDEF}" destId="{EE2C0148-C9BD-48D2-8B4F-86DCEB31BDB7}" srcOrd="2" destOrd="0" presId="urn:microsoft.com/office/officeart/2005/8/layout/hProcess4"/>
    <dgm:cxn modelId="{1FC0CD02-EB91-4965-BB86-ED621E086D80}" type="presParOf" srcId="{5D60C068-7ADB-4315-B299-30C9CC37BDEF}" destId="{5F9F805D-C40A-4D23-8862-86269713EF0C}" srcOrd="3" destOrd="0" presId="urn:microsoft.com/office/officeart/2005/8/layout/hProcess4"/>
    <dgm:cxn modelId="{24806207-0BFA-4BD1-9A3F-9F0D4B8160CD}" type="presParOf" srcId="{5D60C068-7ADB-4315-B299-30C9CC37BDEF}" destId="{43BB1A13-229D-4742-B6D7-38AA641C177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9F909B-F29D-42CC-9053-D13B311C1964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EF34DCB-1384-4BF0-A4EC-AA0752B4395C}">
      <dgm:prSet phldrT="[Texto]"/>
      <dgm:spPr/>
      <dgm:t>
        <a:bodyPr/>
        <a:lstStyle/>
        <a:p>
          <a:r>
            <a:rPr lang="es-ES" dirty="0"/>
            <a:t>Micro región</a:t>
          </a:r>
        </a:p>
      </dgm:t>
    </dgm:pt>
    <dgm:pt modelId="{8CB38E11-C74D-4E01-A8CC-8902ADD307C7}" type="parTrans" cxnId="{DF5A6E8C-1247-432C-9F2C-7EB9D3D62964}">
      <dgm:prSet/>
      <dgm:spPr/>
      <dgm:t>
        <a:bodyPr/>
        <a:lstStyle/>
        <a:p>
          <a:endParaRPr lang="es-ES"/>
        </a:p>
      </dgm:t>
    </dgm:pt>
    <dgm:pt modelId="{0F2B3014-1B96-45AF-9D5D-D05790633D88}" type="sibTrans" cxnId="{DF5A6E8C-1247-432C-9F2C-7EB9D3D62964}">
      <dgm:prSet/>
      <dgm:spPr/>
      <dgm:t>
        <a:bodyPr/>
        <a:lstStyle/>
        <a:p>
          <a:endParaRPr lang="es-ES"/>
        </a:p>
      </dgm:t>
    </dgm:pt>
    <dgm:pt modelId="{42D3F1BE-5A1E-4360-A78A-3FD4D93C7D00}">
      <dgm:prSet phldrT="[Texto]"/>
      <dgm:spPr/>
      <dgm:t>
        <a:bodyPr/>
        <a:lstStyle/>
        <a:p>
          <a:r>
            <a:rPr lang="es-ES" dirty="0"/>
            <a:t>Acceso a escuelas y centro de salud</a:t>
          </a:r>
        </a:p>
      </dgm:t>
    </dgm:pt>
    <dgm:pt modelId="{483818AC-BE6F-400B-B9CB-2165D3E29281}" type="parTrans" cxnId="{85C6C3E9-77B2-4F6E-BE41-9E7D43E60187}">
      <dgm:prSet/>
      <dgm:spPr/>
      <dgm:t>
        <a:bodyPr/>
        <a:lstStyle/>
        <a:p>
          <a:endParaRPr lang="es-ES"/>
        </a:p>
      </dgm:t>
    </dgm:pt>
    <dgm:pt modelId="{06CEE207-A3AB-41C1-BBEC-A3FF0DFF1A13}" type="sibTrans" cxnId="{85C6C3E9-77B2-4F6E-BE41-9E7D43E60187}">
      <dgm:prSet/>
      <dgm:spPr/>
      <dgm:t>
        <a:bodyPr/>
        <a:lstStyle/>
        <a:p>
          <a:endParaRPr lang="es-ES"/>
        </a:p>
      </dgm:t>
    </dgm:pt>
    <dgm:pt modelId="{7879EB13-4C2B-404E-9794-999AE938A85D}">
      <dgm:prSet phldrT="[Texto]"/>
      <dgm:spPr/>
      <dgm:t>
        <a:bodyPr/>
        <a:lstStyle/>
        <a:p>
          <a:r>
            <a:rPr lang="es-ES" dirty="0"/>
            <a:t>Incremento de la población</a:t>
          </a:r>
        </a:p>
      </dgm:t>
    </dgm:pt>
    <dgm:pt modelId="{D2C1F76D-747E-4BEC-AF36-E58EDD3F721E}" type="parTrans" cxnId="{6C721A99-4346-4D63-9050-36324E551948}">
      <dgm:prSet/>
      <dgm:spPr/>
      <dgm:t>
        <a:bodyPr/>
        <a:lstStyle/>
        <a:p>
          <a:endParaRPr lang="es-ES"/>
        </a:p>
      </dgm:t>
    </dgm:pt>
    <dgm:pt modelId="{75938945-645A-4AC7-847D-743A1A764879}" type="sibTrans" cxnId="{6C721A99-4346-4D63-9050-36324E551948}">
      <dgm:prSet/>
      <dgm:spPr/>
      <dgm:t>
        <a:bodyPr/>
        <a:lstStyle/>
        <a:p>
          <a:endParaRPr lang="es-ES"/>
        </a:p>
      </dgm:t>
    </dgm:pt>
    <dgm:pt modelId="{253C7EAF-5CB0-4DB6-9C09-A4A67518955E}">
      <dgm:prSet phldrT="[Texto]"/>
      <dgm:spPr/>
      <dgm:t>
        <a:bodyPr/>
        <a:lstStyle/>
        <a:p>
          <a:r>
            <a:rPr lang="es-ES" dirty="0"/>
            <a:t>trifásica</a:t>
          </a:r>
        </a:p>
      </dgm:t>
    </dgm:pt>
    <dgm:pt modelId="{E1C31A4C-60E7-4649-AC0E-B0C07CF74600}" type="parTrans" cxnId="{FF1A833C-3331-44A1-8B59-CC431372D917}">
      <dgm:prSet/>
      <dgm:spPr/>
      <dgm:t>
        <a:bodyPr/>
        <a:lstStyle/>
        <a:p>
          <a:endParaRPr lang="es-ES"/>
        </a:p>
      </dgm:t>
    </dgm:pt>
    <dgm:pt modelId="{A0F1EC54-C59C-4EE0-AC64-32DDC6EB3A88}" type="sibTrans" cxnId="{FF1A833C-3331-44A1-8B59-CC431372D917}">
      <dgm:prSet/>
      <dgm:spPr/>
      <dgm:t>
        <a:bodyPr/>
        <a:lstStyle/>
        <a:p>
          <a:endParaRPr lang="es-ES"/>
        </a:p>
      </dgm:t>
    </dgm:pt>
    <dgm:pt modelId="{37AD2438-9CE5-48D7-B1F3-F95A4E7ABD9B}">
      <dgm:prSet phldrT="[Texto]"/>
      <dgm:spPr/>
      <dgm:t>
        <a:bodyPr/>
        <a:lstStyle/>
        <a:p>
          <a:r>
            <a:rPr lang="es-ES" dirty="0"/>
            <a:t>Con la información detallada provista por los estudios de INTA</a:t>
          </a:r>
        </a:p>
      </dgm:t>
    </dgm:pt>
    <dgm:pt modelId="{C479D8C5-BFB4-45C4-9106-16CE1B717431}" type="parTrans" cxnId="{1C771060-A622-4067-B626-58563FD0CB28}">
      <dgm:prSet/>
      <dgm:spPr/>
      <dgm:t>
        <a:bodyPr/>
        <a:lstStyle/>
        <a:p>
          <a:endParaRPr lang="es-ES"/>
        </a:p>
      </dgm:t>
    </dgm:pt>
    <dgm:pt modelId="{59B27137-B5F8-4A89-9D17-DD36C908C7FC}" type="sibTrans" cxnId="{1C771060-A622-4067-B626-58563FD0CB28}">
      <dgm:prSet/>
      <dgm:spPr/>
      <dgm:t>
        <a:bodyPr/>
        <a:lstStyle/>
        <a:p>
          <a:endParaRPr lang="es-ES"/>
        </a:p>
      </dgm:t>
    </dgm:pt>
    <dgm:pt modelId="{B869F01D-706D-4C9A-A3C2-B37EC9A5C2FC}">
      <dgm:prSet phldrT="[Texto]"/>
      <dgm:spPr/>
      <dgm:t>
        <a:bodyPr/>
        <a:lstStyle/>
        <a:p>
          <a:r>
            <a:rPr lang="es-ES" dirty="0"/>
            <a:t>Gestión de financiamiento por medio del consorcio </a:t>
          </a:r>
        </a:p>
      </dgm:t>
    </dgm:pt>
    <dgm:pt modelId="{3343EF16-2B71-4D0E-A142-7D83D87357CC}" type="parTrans" cxnId="{E5C2E5CD-8911-4958-AD6B-A3351C1AE830}">
      <dgm:prSet/>
      <dgm:spPr/>
      <dgm:t>
        <a:bodyPr/>
        <a:lstStyle/>
        <a:p>
          <a:endParaRPr lang="es-ES"/>
        </a:p>
      </dgm:t>
    </dgm:pt>
    <dgm:pt modelId="{27C6C5E5-9D3B-4F86-A615-759B7B062B42}" type="sibTrans" cxnId="{E5C2E5CD-8911-4958-AD6B-A3351C1AE830}">
      <dgm:prSet/>
      <dgm:spPr/>
      <dgm:t>
        <a:bodyPr/>
        <a:lstStyle/>
        <a:p>
          <a:endParaRPr lang="es-ES"/>
        </a:p>
      </dgm:t>
    </dgm:pt>
    <dgm:pt modelId="{BE7E7D0A-6054-4E76-A78E-9193C4601404}">
      <dgm:prSet phldrT="[Texto]"/>
      <dgm:spPr/>
      <dgm:t>
        <a:bodyPr/>
        <a:lstStyle/>
        <a:p>
          <a:r>
            <a:rPr lang="es-ES" dirty="0"/>
            <a:t>Ídem proceso anterior</a:t>
          </a:r>
        </a:p>
      </dgm:t>
    </dgm:pt>
    <dgm:pt modelId="{11E5609C-3DFA-4B2B-BA7C-29AECB55C003}" type="parTrans" cxnId="{D0A7BC59-6FE3-4CDC-9E48-95BAA7D3CA2D}">
      <dgm:prSet/>
      <dgm:spPr/>
      <dgm:t>
        <a:bodyPr/>
        <a:lstStyle/>
        <a:p>
          <a:endParaRPr lang="es-ES"/>
        </a:p>
      </dgm:t>
    </dgm:pt>
    <dgm:pt modelId="{28974222-6895-4E3B-999E-93EAE1397A6B}" type="sibTrans" cxnId="{D0A7BC59-6FE3-4CDC-9E48-95BAA7D3CA2D}">
      <dgm:prSet/>
      <dgm:spPr/>
      <dgm:t>
        <a:bodyPr/>
        <a:lstStyle/>
        <a:p>
          <a:endParaRPr lang="es-ES"/>
        </a:p>
      </dgm:t>
    </dgm:pt>
    <dgm:pt modelId="{219E71C4-9972-46BD-A079-030E83D4FD8E}">
      <dgm:prSet phldrT="[Texto]"/>
      <dgm:spPr/>
      <dgm:t>
        <a:bodyPr/>
        <a:lstStyle/>
        <a:p>
          <a:r>
            <a:rPr lang="es-ES" dirty="0"/>
            <a:t>Mayor producción</a:t>
          </a:r>
        </a:p>
      </dgm:t>
    </dgm:pt>
    <dgm:pt modelId="{78459ECF-F7CE-448C-BB09-9768A41742EA}" type="parTrans" cxnId="{07EFD5EC-D46B-48D6-A050-98B5A36FE838}">
      <dgm:prSet/>
      <dgm:spPr/>
      <dgm:t>
        <a:bodyPr/>
        <a:lstStyle/>
        <a:p>
          <a:endParaRPr lang="es-ES"/>
        </a:p>
      </dgm:t>
    </dgm:pt>
    <dgm:pt modelId="{058F4FF7-2643-4013-BDFB-4DAA07232A35}" type="sibTrans" cxnId="{07EFD5EC-D46B-48D6-A050-98B5A36FE838}">
      <dgm:prSet/>
      <dgm:spPr/>
      <dgm:t>
        <a:bodyPr/>
        <a:lstStyle/>
        <a:p>
          <a:endParaRPr lang="es-ES"/>
        </a:p>
      </dgm:t>
    </dgm:pt>
    <dgm:pt modelId="{4DE22FCA-B423-4E20-9884-68CF3394E102}">
      <dgm:prSet phldrT="[Texto]"/>
      <dgm:spPr/>
      <dgm:t>
        <a:bodyPr/>
        <a:lstStyle/>
        <a:p>
          <a:r>
            <a:rPr lang="es-ES" dirty="0"/>
            <a:t>Nuevos empleos</a:t>
          </a:r>
        </a:p>
      </dgm:t>
    </dgm:pt>
    <dgm:pt modelId="{FA21018A-16E7-4C35-8F8E-FC9A0617C387}" type="parTrans" cxnId="{78EB5F23-C880-4818-A478-98A680AB05D1}">
      <dgm:prSet/>
      <dgm:spPr/>
      <dgm:t>
        <a:bodyPr/>
        <a:lstStyle/>
        <a:p>
          <a:endParaRPr lang="es-ES"/>
        </a:p>
      </dgm:t>
    </dgm:pt>
    <dgm:pt modelId="{9700A8F9-8424-4A6E-8838-FF8872C1E462}" type="sibTrans" cxnId="{78EB5F23-C880-4818-A478-98A680AB05D1}">
      <dgm:prSet/>
      <dgm:spPr/>
      <dgm:t>
        <a:bodyPr/>
        <a:lstStyle/>
        <a:p>
          <a:endParaRPr lang="es-ES"/>
        </a:p>
      </dgm:t>
    </dgm:pt>
    <dgm:pt modelId="{0491F15C-CD91-46DE-BDD9-283979CE2552}">
      <dgm:prSet phldrT="[Texto]"/>
      <dgm:spPr/>
      <dgm:t>
        <a:bodyPr/>
        <a:lstStyle/>
        <a:p>
          <a:r>
            <a:rPr lang="es-ES" dirty="0"/>
            <a:t>Mejora la recaudación del Estado</a:t>
          </a:r>
        </a:p>
      </dgm:t>
    </dgm:pt>
    <dgm:pt modelId="{F821D24F-ED9F-4AF9-9127-A7DEB897093C}" type="parTrans" cxnId="{9E8106A9-9083-4018-B4FD-00A5960B98CA}">
      <dgm:prSet/>
      <dgm:spPr/>
      <dgm:t>
        <a:bodyPr/>
        <a:lstStyle/>
        <a:p>
          <a:endParaRPr lang="es-ES"/>
        </a:p>
      </dgm:t>
    </dgm:pt>
    <dgm:pt modelId="{B464D3D7-6BB8-4EC7-9CD0-3B1CFB613FB8}" type="sibTrans" cxnId="{9E8106A9-9083-4018-B4FD-00A5960B98CA}">
      <dgm:prSet/>
      <dgm:spPr/>
      <dgm:t>
        <a:bodyPr/>
        <a:lstStyle/>
        <a:p>
          <a:endParaRPr lang="es-ES"/>
        </a:p>
      </dgm:t>
    </dgm:pt>
    <dgm:pt modelId="{CEA3EACB-930B-4263-88C1-74B4517987D5}" type="pres">
      <dgm:prSet presAssocID="{4C9F909B-F29D-42CC-9053-D13B311C1964}" presName="Name0" presStyleCnt="0">
        <dgm:presLayoutVars>
          <dgm:dir/>
          <dgm:animLvl val="lvl"/>
          <dgm:resizeHandles val="exact"/>
        </dgm:presLayoutVars>
      </dgm:prSet>
      <dgm:spPr/>
    </dgm:pt>
    <dgm:pt modelId="{DED9AD60-2176-44F2-9F7C-425DA3507894}" type="pres">
      <dgm:prSet presAssocID="{4C9F909B-F29D-42CC-9053-D13B311C1964}" presName="tSp" presStyleCnt="0"/>
      <dgm:spPr/>
    </dgm:pt>
    <dgm:pt modelId="{F5498CE3-2091-4FEF-BE22-385D0C5062FA}" type="pres">
      <dgm:prSet presAssocID="{4C9F909B-F29D-42CC-9053-D13B311C1964}" presName="bSp" presStyleCnt="0"/>
      <dgm:spPr/>
    </dgm:pt>
    <dgm:pt modelId="{6C449C09-3EF7-4838-A8AF-67709F633DCD}" type="pres">
      <dgm:prSet presAssocID="{4C9F909B-F29D-42CC-9053-D13B311C1964}" presName="process" presStyleCnt="0"/>
      <dgm:spPr/>
    </dgm:pt>
    <dgm:pt modelId="{D05BF877-B693-4702-BB98-3031D5CA07B2}" type="pres">
      <dgm:prSet presAssocID="{EEF34DCB-1384-4BF0-A4EC-AA0752B4395C}" presName="composite1" presStyleCnt="0"/>
      <dgm:spPr/>
    </dgm:pt>
    <dgm:pt modelId="{468F2DDF-7672-4739-A5CD-0C8C8D607170}" type="pres">
      <dgm:prSet presAssocID="{EEF34DCB-1384-4BF0-A4EC-AA0752B4395C}" presName="dummyNode1" presStyleLbl="node1" presStyleIdx="0" presStyleCnt="3"/>
      <dgm:spPr/>
    </dgm:pt>
    <dgm:pt modelId="{90387E2D-609D-4B23-81FE-E58B26C9F75A}" type="pres">
      <dgm:prSet presAssocID="{EEF34DCB-1384-4BF0-A4EC-AA0752B4395C}" presName="childNode1" presStyleLbl="bgAcc1" presStyleIdx="0" presStyleCnt="3">
        <dgm:presLayoutVars>
          <dgm:bulletEnabled val="1"/>
        </dgm:presLayoutVars>
      </dgm:prSet>
      <dgm:spPr/>
    </dgm:pt>
    <dgm:pt modelId="{9240ED61-E46B-4E15-96FD-A01C4EE1C465}" type="pres">
      <dgm:prSet presAssocID="{EEF34DCB-1384-4BF0-A4EC-AA0752B4395C}" presName="childNode1tx" presStyleLbl="bgAcc1" presStyleIdx="0" presStyleCnt="3">
        <dgm:presLayoutVars>
          <dgm:bulletEnabled val="1"/>
        </dgm:presLayoutVars>
      </dgm:prSet>
      <dgm:spPr/>
    </dgm:pt>
    <dgm:pt modelId="{8BA31B90-5FE5-4BCF-B9C0-9D278ED7FEE3}" type="pres">
      <dgm:prSet presAssocID="{EEF34DCB-1384-4BF0-A4EC-AA0752B4395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57A3773-A0B6-4572-BC49-B32D2E2843AE}" type="pres">
      <dgm:prSet presAssocID="{EEF34DCB-1384-4BF0-A4EC-AA0752B4395C}" presName="connSite1" presStyleCnt="0"/>
      <dgm:spPr/>
    </dgm:pt>
    <dgm:pt modelId="{F4083A3F-60CA-49F9-8DD4-9A4814EE6D57}" type="pres">
      <dgm:prSet presAssocID="{0F2B3014-1B96-45AF-9D5D-D05790633D88}" presName="Name9" presStyleLbl="sibTrans2D1" presStyleIdx="0" presStyleCnt="2"/>
      <dgm:spPr/>
    </dgm:pt>
    <dgm:pt modelId="{7E1B91EB-3B26-45B3-B35C-03F7F838A433}" type="pres">
      <dgm:prSet presAssocID="{253C7EAF-5CB0-4DB6-9C09-A4A67518955E}" presName="composite2" presStyleCnt="0"/>
      <dgm:spPr/>
    </dgm:pt>
    <dgm:pt modelId="{1215AAA2-662E-4DA2-98FE-0C6FFAE6356F}" type="pres">
      <dgm:prSet presAssocID="{253C7EAF-5CB0-4DB6-9C09-A4A67518955E}" presName="dummyNode2" presStyleLbl="node1" presStyleIdx="0" presStyleCnt="3"/>
      <dgm:spPr/>
    </dgm:pt>
    <dgm:pt modelId="{F11AB4C3-CFD4-4AFC-903B-A9EB513CD952}" type="pres">
      <dgm:prSet presAssocID="{253C7EAF-5CB0-4DB6-9C09-A4A67518955E}" presName="childNode2" presStyleLbl="bgAcc1" presStyleIdx="1" presStyleCnt="3">
        <dgm:presLayoutVars>
          <dgm:bulletEnabled val="1"/>
        </dgm:presLayoutVars>
      </dgm:prSet>
      <dgm:spPr/>
    </dgm:pt>
    <dgm:pt modelId="{EB9304A0-B762-4613-B544-7270882838DC}" type="pres">
      <dgm:prSet presAssocID="{253C7EAF-5CB0-4DB6-9C09-A4A67518955E}" presName="childNode2tx" presStyleLbl="bgAcc1" presStyleIdx="1" presStyleCnt="3">
        <dgm:presLayoutVars>
          <dgm:bulletEnabled val="1"/>
        </dgm:presLayoutVars>
      </dgm:prSet>
      <dgm:spPr/>
    </dgm:pt>
    <dgm:pt modelId="{0E28F1EC-6104-449C-90FC-00CABF4F7322}" type="pres">
      <dgm:prSet presAssocID="{253C7EAF-5CB0-4DB6-9C09-A4A67518955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4E231B6-B73D-4B6B-AF41-D8599744ADD7}" type="pres">
      <dgm:prSet presAssocID="{253C7EAF-5CB0-4DB6-9C09-A4A67518955E}" presName="connSite2" presStyleCnt="0"/>
      <dgm:spPr/>
    </dgm:pt>
    <dgm:pt modelId="{42AD6E5C-23F3-4A43-9DDE-4C420FFBC2F3}" type="pres">
      <dgm:prSet presAssocID="{A0F1EC54-C59C-4EE0-AC64-32DDC6EB3A88}" presName="Name18" presStyleLbl="sibTrans2D1" presStyleIdx="1" presStyleCnt="2"/>
      <dgm:spPr/>
    </dgm:pt>
    <dgm:pt modelId="{8B1F19BB-168F-4310-8C70-191506091917}" type="pres">
      <dgm:prSet presAssocID="{BE7E7D0A-6054-4E76-A78E-9193C4601404}" presName="composite1" presStyleCnt="0"/>
      <dgm:spPr/>
    </dgm:pt>
    <dgm:pt modelId="{0F39BC94-2CBB-421C-BB1B-E5B92CD4B51A}" type="pres">
      <dgm:prSet presAssocID="{BE7E7D0A-6054-4E76-A78E-9193C4601404}" presName="dummyNode1" presStyleLbl="node1" presStyleIdx="1" presStyleCnt="3"/>
      <dgm:spPr/>
    </dgm:pt>
    <dgm:pt modelId="{D2574BE8-4E7E-481E-BF86-87A7BD581877}" type="pres">
      <dgm:prSet presAssocID="{BE7E7D0A-6054-4E76-A78E-9193C4601404}" presName="childNode1" presStyleLbl="bgAcc1" presStyleIdx="2" presStyleCnt="3">
        <dgm:presLayoutVars>
          <dgm:bulletEnabled val="1"/>
        </dgm:presLayoutVars>
      </dgm:prSet>
      <dgm:spPr/>
    </dgm:pt>
    <dgm:pt modelId="{D196E1FD-5F00-44ED-BCBE-3E9018F7B927}" type="pres">
      <dgm:prSet presAssocID="{BE7E7D0A-6054-4E76-A78E-9193C4601404}" presName="childNode1tx" presStyleLbl="bgAcc1" presStyleIdx="2" presStyleCnt="3">
        <dgm:presLayoutVars>
          <dgm:bulletEnabled val="1"/>
        </dgm:presLayoutVars>
      </dgm:prSet>
      <dgm:spPr/>
    </dgm:pt>
    <dgm:pt modelId="{8EDDCD52-831F-4121-B435-705027C9A46E}" type="pres">
      <dgm:prSet presAssocID="{BE7E7D0A-6054-4E76-A78E-9193C4601404}" presName="parentNode1" presStyleLbl="node1" presStyleIdx="2" presStyleCnt="3" custLinFactNeighborX="-13801" custLinFactNeighborY="-51230">
        <dgm:presLayoutVars>
          <dgm:chMax val="1"/>
          <dgm:bulletEnabled val="1"/>
        </dgm:presLayoutVars>
      </dgm:prSet>
      <dgm:spPr/>
    </dgm:pt>
    <dgm:pt modelId="{74E2D501-908C-46EC-8FBC-0C9D4E034E25}" type="pres">
      <dgm:prSet presAssocID="{BE7E7D0A-6054-4E76-A78E-9193C4601404}" presName="connSite1" presStyleCnt="0"/>
      <dgm:spPr/>
    </dgm:pt>
  </dgm:ptLst>
  <dgm:cxnLst>
    <dgm:cxn modelId="{86ED1102-C2D8-4E4D-9BD9-A845F6B64444}" type="presOf" srcId="{4DE22FCA-B423-4E20-9884-68CF3394E102}" destId="{90387E2D-609D-4B23-81FE-E58B26C9F75A}" srcOrd="0" destOrd="2" presId="urn:microsoft.com/office/officeart/2005/8/layout/hProcess4"/>
    <dgm:cxn modelId="{78EB5F23-C880-4818-A478-98A680AB05D1}" srcId="{EEF34DCB-1384-4BF0-A4EC-AA0752B4395C}" destId="{4DE22FCA-B423-4E20-9884-68CF3394E102}" srcOrd="2" destOrd="0" parTransId="{FA21018A-16E7-4C35-8F8E-FC9A0617C387}" sibTransId="{9700A8F9-8424-4A6E-8838-FF8872C1E462}"/>
    <dgm:cxn modelId="{38E6F732-14CA-4F17-84FF-92736029C047}" type="presOf" srcId="{253C7EAF-5CB0-4DB6-9C09-A4A67518955E}" destId="{0E28F1EC-6104-449C-90FC-00CABF4F7322}" srcOrd="0" destOrd="0" presId="urn:microsoft.com/office/officeart/2005/8/layout/hProcess4"/>
    <dgm:cxn modelId="{FF1A833C-3331-44A1-8B59-CC431372D917}" srcId="{4C9F909B-F29D-42CC-9053-D13B311C1964}" destId="{253C7EAF-5CB0-4DB6-9C09-A4A67518955E}" srcOrd="1" destOrd="0" parTransId="{E1C31A4C-60E7-4649-AC0E-B0C07CF74600}" sibTransId="{A0F1EC54-C59C-4EE0-AC64-32DDC6EB3A88}"/>
    <dgm:cxn modelId="{1C771060-A622-4067-B626-58563FD0CB28}" srcId="{253C7EAF-5CB0-4DB6-9C09-A4A67518955E}" destId="{37AD2438-9CE5-48D7-B1F3-F95A4E7ABD9B}" srcOrd="0" destOrd="0" parTransId="{C479D8C5-BFB4-45C4-9106-16CE1B717431}" sibTransId="{59B27137-B5F8-4A89-9D17-DD36C908C7FC}"/>
    <dgm:cxn modelId="{D0A7BC59-6FE3-4CDC-9E48-95BAA7D3CA2D}" srcId="{4C9F909B-F29D-42CC-9053-D13B311C1964}" destId="{BE7E7D0A-6054-4E76-A78E-9193C4601404}" srcOrd="2" destOrd="0" parTransId="{11E5609C-3DFA-4B2B-BA7C-29AECB55C003}" sibTransId="{28974222-6895-4E3B-999E-93EAE1397A6B}"/>
    <dgm:cxn modelId="{3EC2E37F-AF94-4C7F-BE80-0D1FB06639D4}" type="presOf" srcId="{42D3F1BE-5A1E-4360-A78A-3FD4D93C7D00}" destId="{90387E2D-609D-4B23-81FE-E58B26C9F75A}" srcOrd="0" destOrd="0" presId="urn:microsoft.com/office/officeart/2005/8/layout/hProcess4"/>
    <dgm:cxn modelId="{3BB61988-ADA7-4EDB-9A08-EF3D04D5E0CD}" type="presOf" srcId="{A0F1EC54-C59C-4EE0-AC64-32DDC6EB3A88}" destId="{42AD6E5C-23F3-4A43-9DDE-4C420FFBC2F3}" srcOrd="0" destOrd="0" presId="urn:microsoft.com/office/officeart/2005/8/layout/hProcess4"/>
    <dgm:cxn modelId="{DF5A6E8C-1247-432C-9F2C-7EB9D3D62964}" srcId="{4C9F909B-F29D-42CC-9053-D13B311C1964}" destId="{EEF34DCB-1384-4BF0-A4EC-AA0752B4395C}" srcOrd="0" destOrd="0" parTransId="{8CB38E11-C74D-4E01-A8CC-8902ADD307C7}" sibTransId="{0F2B3014-1B96-45AF-9D5D-D05790633D88}"/>
    <dgm:cxn modelId="{6DFAF291-BC34-43BB-B6E2-0416841448AC}" type="presOf" srcId="{7879EB13-4C2B-404E-9794-999AE938A85D}" destId="{90387E2D-609D-4B23-81FE-E58B26C9F75A}" srcOrd="0" destOrd="1" presId="urn:microsoft.com/office/officeart/2005/8/layout/hProcess4"/>
    <dgm:cxn modelId="{30E64996-00A5-4EE7-9362-629FED367B58}" type="presOf" srcId="{4C9F909B-F29D-42CC-9053-D13B311C1964}" destId="{CEA3EACB-930B-4263-88C1-74B4517987D5}" srcOrd="0" destOrd="0" presId="urn:microsoft.com/office/officeart/2005/8/layout/hProcess4"/>
    <dgm:cxn modelId="{6C721A99-4346-4D63-9050-36324E551948}" srcId="{EEF34DCB-1384-4BF0-A4EC-AA0752B4395C}" destId="{7879EB13-4C2B-404E-9794-999AE938A85D}" srcOrd="1" destOrd="0" parTransId="{D2C1F76D-747E-4BEC-AF36-E58EDD3F721E}" sibTransId="{75938945-645A-4AC7-847D-743A1A764879}"/>
    <dgm:cxn modelId="{94007DA2-C002-4E0F-9AB7-13B30D9317BB}" type="presOf" srcId="{0F2B3014-1B96-45AF-9D5D-D05790633D88}" destId="{F4083A3F-60CA-49F9-8DD4-9A4814EE6D57}" srcOrd="0" destOrd="0" presId="urn:microsoft.com/office/officeart/2005/8/layout/hProcess4"/>
    <dgm:cxn modelId="{D1C257A3-8D70-46F0-8ED5-27361FD6D5D0}" type="presOf" srcId="{BE7E7D0A-6054-4E76-A78E-9193C4601404}" destId="{8EDDCD52-831F-4121-B435-705027C9A46E}" srcOrd="0" destOrd="0" presId="urn:microsoft.com/office/officeart/2005/8/layout/hProcess4"/>
    <dgm:cxn modelId="{5A586DA8-A1C5-4DE9-BCFA-5C62B0D849C4}" type="presOf" srcId="{37AD2438-9CE5-48D7-B1F3-F95A4E7ABD9B}" destId="{F11AB4C3-CFD4-4AFC-903B-A9EB513CD952}" srcOrd="0" destOrd="0" presId="urn:microsoft.com/office/officeart/2005/8/layout/hProcess4"/>
    <dgm:cxn modelId="{9E8106A9-9083-4018-B4FD-00A5960B98CA}" srcId="{BE7E7D0A-6054-4E76-A78E-9193C4601404}" destId="{0491F15C-CD91-46DE-BDD9-283979CE2552}" srcOrd="1" destOrd="0" parTransId="{F821D24F-ED9F-4AF9-9127-A7DEB897093C}" sibTransId="{B464D3D7-6BB8-4EC7-9CD0-3B1CFB613FB8}"/>
    <dgm:cxn modelId="{146551A9-199B-4999-8DA1-F98A77393EFE}" type="presOf" srcId="{42D3F1BE-5A1E-4360-A78A-3FD4D93C7D00}" destId="{9240ED61-E46B-4E15-96FD-A01C4EE1C465}" srcOrd="1" destOrd="0" presId="urn:microsoft.com/office/officeart/2005/8/layout/hProcess4"/>
    <dgm:cxn modelId="{34FFC0BC-2BDC-433A-921A-7773B95E89B4}" type="presOf" srcId="{0491F15C-CD91-46DE-BDD9-283979CE2552}" destId="{D2574BE8-4E7E-481E-BF86-87A7BD581877}" srcOrd="0" destOrd="1" presId="urn:microsoft.com/office/officeart/2005/8/layout/hProcess4"/>
    <dgm:cxn modelId="{728CA7C3-7604-42A8-AE55-3580A2CF86A7}" type="presOf" srcId="{4DE22FCA-B423-4E20-9884-68CF3394E102}" destId="{9240ED61-E46B-4E15-96FD-A01C4EE1C465}" srcOrd="1" destOrd="2" presId="urn:microsoft.com/office/officeart/2005/8/layout/hProcess4"/>
    <dgm:cxn modelId="{E37F1FC6-615E-482B-A6B3-BDF5C005C00B}" type="presOf" srcId="{EEF34DCB-1384-4BF0-A4EC-AA0752B4395C}" destId="{8BA31B90-5FE5-4BCF-B9C0-9D278ED7FEE3}" srcOrd="0" destOrd="0" presId="urn:microsoft.com/office/officeart/2005/8/layout/hProcess4"/>
    <dgm:cxn modelId="{E5C2E5CD-8911-4958-AD6B-A3351C1AE830}" srcId="{253C7EAF-5CB0-4DB6-9C09-A4A67518955E}" destId="{B869F01D-706D-4C9A-A3C2-B37EC9A5C2FC}" srcOrd="1" destOrd="0" parTransId="{3343EF16-2B71-4D0E-A142-7D83D87357CC}" sibTransId="{27C6C5E5-9D3B-4F86-A615-759B7B062B42}"/>
    <dgm:cxn modelId="{B68166CF-63C2-40A4-810E-2B7801E582F1}" type="presOf" srcId="{219E71C4-9972-46BD-A079-030E83D4FD8E}" destId="{D2574BE8-4E7E-481E-BF86-87A7BD581877}" srcOrd="0" destOrd="0" presId="urn:microsoft.com/office/officeart/2005/8/layout/hProcess4"/>
    <dgm:cxn modelId="{F3E103DA-1A34-4EB8-9818-4C18BB5F7E87}" type="presOf" srcId="{219E71C4-9972-46BD-A079-030E83D4FD8E}" destId="{D196E1FD-5F00-44ED-BCBE-3E9018F7B927}" srcOrd="1" destOrd="0" presId="urn:microsoft.com/office/officeart/2005/8/layout/hProcess4"/>
    <dgm:cxn modelId="{49873BDB-51E9-4217-AFDE-9AAD16D75A3D}" type="presOf" srcId="{37AD2438-9CE5-48D7-B1F3-F95A4E7ABD9B}" destId="{EB9304A0-B762-4613-B544-7270882838DC}" srcOrd="1" destOrd="0" presId="urn:microsoft.com/office/officeart/2005/8/layout/hProcess4"/>
    <dgm:cxn modelId="{66A7CFE1-3D74-4C42-A4C4-07F84E482B85}" type="presOf" srcId="{B869F01D-706D-4C9A-A3C2-B37EC9A5C2FC}" destId="{EB9304A0-B762-4613-B544-7270882838DC}" srcOrd="1" destOrd="1" presId="urn:microsoft.com/office/officeart/2005/8/layout/hProcess4"/>
    <dgm:cxn modelId="{85C6C3E9-77B2-4F6E-BE41-9E7D43E60187}" srcId="{EEF34DCB-1384-4BF0-A4EC-AA0752B4395C}" destId="{42D3F1BE-5A1E-4360-A78A-3FD4D93C7D00}" srcOrd="0" destOrd="0" parTransId="{483818AC-BE6F-400B-B9CB-2165D3E29281}" sibTransId="{06CEE207-A3AB-41C1-BBEC-A3FF0DFF1A13}"/>
    <dgm:cxn modelId="{07EFD5EC-D46B-48D6-A050-98B5A36FE838}" srcId="{BE7E7D0A-6054-4E76-A78E-9193C4601404}" destId="{219E71C4-9972-46BD-A079-030E83D4FD8E}" srcOrd="0" destOrd="0" parTransId="{78459ECF-F7CE-448C-BB09-9768A41742EA}" sibTransId="{058F4FF7-2643-4013-BDFB-4DAA07232A35}"/>
    <dgm:cxn modelId="{C074CBEF-F118-4A14-BD41-1D1BC50EB764}" type="presOf" srcId="{B869F01D-706D-4C9A-A3C2-B37EC9A5C2FC}" destId="{F11AB4C3-CFD4-4AFC-903B-A9EB513CD952}" srcOrd="0" destOrd="1" presId="urn:microsoft.com/office/officeart/2005/8/layout/hProcess4"/>
    <dgm:cxn modelId="{833C01F1-876C-47B7-B9C8-54D6BA4A40D1}" type="presOf" srcId="{7879EB13-4C2B-404E-9794-999AE938A85D}" destId="{9240ED61-E46B-4E15-96FD-A01C4EE1C465}" srcOrd="1" destOrd="1" presId="urn:microsoft.com/office/officeart/2005/8/layout/hProcess4"/>
    <dgm:cxn modelId="{63A2E5F6-820D-4F74-A895-82B051ECC090}" type="presOf" srcId="{0491F15C-CD91-46DE-BDD9-283979CE2552}" destId="{D196E1FD-5F00-44ED-BCBE-3E9018F7B927}" srcOrd="1" destOrd="1" presId="urn:microsoft.com/office/officeart/2005/8/layout/hProcess4"/>
    <dgm:cxn modelId="{68ABF262-A623-4E1F-A3C0-6417970B1C75}" type="presParOf" srcId="{CEA3EACB-930B-4263-88C1-74B4517987D5}" destId="{DED9AD60-2176-44F2-9F7C-425DA3507894}" srcOrd="0" destOrd="0" presId="urn:microsoft.com/office/officeart/2005/8/layout/hProcess4"/>
    <dgm:cxn modelId="{664ADBBD-8338-4D92-95B2-D1BF90D28194}" type="presParOf" srcId="{CEA3EACB-930B-4263-88C1-74B4517987D5}" destId="{F5498CE3-2091-4FEF-BE22-385D0C5062FA}" srcOrd="1" destOrd="0" presId="urn:microsoft.com/office/officeart/2005/8/layout/hProcess4"/>
    <dgm:cxn modelId="{BAD3EAE8-9470-45AC-837F-5D36F1957A1E}" type="presParOf" srcId="{CEA3EACB-930B-4263-88C1-74B4517987D5}" destId="{6C449C09-3EF7-4838-A8AF-67709F633DCD}" srcOrd="2" destOrd="0" presId="urn:microsoft.com/office/officeart/2005/8/layout/hProcess4"/>
    <dgm:cxn modelId="{F083A10C-D253-406E-BD2C-8023B24BA1E6}" type="presParOf" srcId="{6C449C09-3EF7-4838-A8AF-67709F633DCD}" destId="{D05BF877-B693-4702-BB98-3031D5CA07B2}" srcOrd="0" destOrd="0" presId="urn:microsoft.com/office/officeart/2005/8/layout/hProcess4"/>
    <dgm:cxn modelId="{4C6A7630-3502-455C-9866-2FBE65BC5F34}" type="presParOf" srcId="{D05BF877-B693-4702-BB98-3031D5CA07B2}" destId="{468F2DDF-7672-4739-A5CD-0C8C8D607170}" srcOrd="0" destOrd="0" presId="urn:microsoft.com/office/officeart/2005/8/layout/hProcess4"/>
    <dgm:cxn modelId="{80938922-A4D8-49EB-B21A-9F72602BEE8D}" type="presParOf" srcId="{D05BF877-B693-4702-BB98-3031D5CA07B2}" destId="{90387E2D-609D-4B23-81FE-E58B26C9F75A}" srcOrd="1" destOrd="0" presId="urn:microsoft.com/office/officeart/2005/8/layout/hProcess4"/>
    <dgm:cxn modelId="{E48878A9-5B17-46BE-9566-67BFAE430135}" type="presParOf" srcId="{D05BF877-B693-4702-BB98-3031D5CA07B2}" destId="{9240ED61-E46B-4E15-96FD-A01C4EE1C465}" srcOrd="2" destOrd="0" presId="urn:microsoft.com/office/officeart/2005/8/layout/hProcess4"/>
    <dgm:cxn modelId="{509E526E-DD1D-4483-A298-AF7D284A5154}" type="presParOf" srcId="{D05BF877-B693-4702-BB98-3031D5CA07B2}" destId="{8BA31B90-5FE5-4BCF-B9C0-9D278ED7FEE3}" srcOrd="3" destOrd="0" presId="urn:microsoft.com/office/officeart/2005/8/layout/hProcess4"/>
    <dgm:cxn modelId="{6E79C51E-248C-42AD-B224-81A6C98063FB}" type="presParOf" srcId="{D05BF877-B693-4702-BB98-3031D5CA07B2}" destId="{557A3773-A0B6-4572-BC49-B32D2E2843AE}" srcOrd="4" destOrd="0" presId="urn:microsoft.com/office/officeart/2005/8/layout/hProcess4"/>
    <dgm:cxn modelId="{5250C5BB-B0B6-4112-AB05-D9C234872DA6}" type="presParOf" srcId="{6C449C09-3EF7-4838-A8AF-67709F633DCD}" destId="{F4083A3F-60CA-49F9-8DD4-9A4814EE6D57}" srcOrd="1" destOrd="0" presId="urn:microsoft.com/office/officeart/2005/8/layout/hProcess4"/>
    <dgm:cxn modelId="{20CFACBF-CE22-4660-B2FB-E7049AC75688}" type="presParOf" srcId="{6C449C09-3EF7-4838-A8AF-67709F633DCD}" destId="{7E1B91EB-3B26-45B3-B35C-03F7F838A433}" srcOrd="2" destOrd="0" presId="urn:microsoft.com/office/officeart/2005/8/layout/hProcess4"/>
    <dgm:cxn modelId="{42F66BBC-A279-40BA-93C4-CBE836A46D64}" type="presParOf" srcId="{7E1B91EB-3B26-45B3-B35C-03F7F838A433}" destId="{1215AAA2-662E-4DA2-98FE-0C6FFAE6356F}" srcOrd="0" destOrd="0" presId="urn:microsoft.com/office/officeart/2005/8/layout/hProcess4"/>
    <dgm:cxn modelId="{E5A406AC-54B5-41E8-BCBF-1AC9176FA8DC}" type="presParOf" srcId="{7E1B91EB-3B26-45B3-B35C-03F7F838A433}" destId="{F11AB4C3-CFD4-4AFC-903B-A9EB513CD952}" srcOrd="1" destOrd="0" presId="urn:microsoft.com/office/officeart/2005/8/layout/hProcess4"/>
    <dgm:cxn modelId="{C4D88FC9-9FBB-482A-9DCD-8FEE0A95A568}" type="presParOf" srcId="{7E1B91EB-3B26-45B3-B35C-03F7F838A433}" destId="{EB9304A0-B762-4613-B544-7270882838DC}" srcOrd="2" destOrd="0" presId="urn:microsoft.com/office/officeart/2005/8/layout/hProcess4"/>
    <dgm:cxn modelId="{C1D93982-5C26-445A-B1CE-AE48457F6BD7}" type="presParOf" srcId="{7E1B91EB-3B26-45B3-B35C-03F7F838A433}" destId="{0E28F1EC-6104-449C-90FC-00CABF4F7322}" srcOrd="3" destOrd="0" presId="urn:microsoft.com/office/officeart/2005/8/layout/hProcess4"/>
    <dgm:cxn modelId="{362FB426-BB0B-455B-A669-B772CD59C2F6}" type="presParOf" srcId="{7E1B91EB-3B26-45B3-B35C-03F7F838A433}" destId="{54E231B6-B73D-4B6B-AF41-D8599744ADD7}" srcOrd="4" destOrd="0" presId="urn:microsoft.com/office/officeart/2005/8/layout/hProcess4"/>
    <dgm:cxn modelId="{B75C7944-BA8A-4DC4-97BD-514E8204D47C}" type="presParOf" srcId="{6C449C09-3EF7-4838-A8AF-67709F633DCD}" destId="{42AD6E5C-23F3-4A43-9DDE-4C420FFBC2F3}" srcOrd="3" destOrd="0" presId="urn:microsoft.com/office/officeart/2005/8/layout/hProcess4"/>
    <dgm:cxn modelId="{303311FB-D581-4E63-91CE-1C052DD44A9C}" type="presParOf" srcId="{6C449C09-3EF7-4838-A8AF-67709F633DCD}" destId="{8B1F19BB-168F-4310-8C70-191506091917}" srcOrd="4" destOrd="0" presId="urn:microsoft.com/office/officeart/2005/8/layout/hProcess4"/>
    <dgm:cxn modelId="{DE7FA806-2099-41B7-B15F-F917B843ADFE}" type="presParOf" srcId="{8B1F19BB-168F-4310-8C70-191506091917}" destId="{0F39BC94-2CBB-421C-BB1B-E5B92CD4B51A}" srcOrd="0" destOrd="0" presId="urn:microsoft.com/office/officeart/2005/8/layout/hProcess4"/>
    <dgm:cxn modelId="{8B41BF70-57F7-4643-9BFD-6AE042B13BFA}" type="presParOf" srcId="{8B1F19BB-168F-4310-8C70-191506091917}" destId="{D2574BE8-4E7E-481E-BF86-87A7BD581877}" srcOrd="1" destOrd="0" presId="urn:microsoft.com/office/officeart/2005/8/layout/hProcess4"/>
    <dgm:cxn modelId="{513C2E49-9696-4CC2-8A76-0BDC7EB8E97D}" type="presParOf" srcId="{8B1F19BB-168F-4310-8C70-191506091917}" destId="{D196E1FD-5F00-44ED-BCBE-3E9018F7B927}" srcOrd="2" destOrd="0" presId="urn:microsoft.com/office/officeart/2005/8/layout/hProcess4"/>
    <dgm:cxn modelId="{94739B05-AA4A-4674-A9C4-97640E81116D}" type="presParOf" srcId="{8B1F19BB-168F-4310-8C70-191506091917}" destId="{8EDDCD52-831F-4121-B435-705027C9A46E}" srcOrd="3" destOrd="0" presId="urn:microsoft.com/office/officeart/2005/8/layout/hProcess4"/>
    <dgm:cxn modelId="{007760DA-C161-41D4-B3CE-C93BA8A40727}" type="presParOf" srcId="{8B1F19BB-168F-4310-8C70-191506091917}" destId="{74E2D501-908C-46EC-8FBC-0C9D4E034E2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F4B9FA-E3A6-4FA4-8ABC-2659F57D8752}" type="doc">
      <dgm:prSet loTypeId="urn:microsoft.com/office/officeart/2005/8/layout/hProcess4" loCatId="process" qsTypeId="urn:microsoft.com/office/officeart/2005/8/quickstyle/simple2" qsCatId="simple" csTypeId="urn:microsoft.com/office/officeart/2005/8/colors/colorful1" csCatId="colorful" phldr="1"/>
      <dgm:spPr/>
    </dgm:pt>
    <dgm:pt modelId="{7FCE53AF-9E87-4297-8754-489D28C9A8EE}">
      <dgm:prSet phldrT="[Texto]"/>
      <dgm:spPr/>
      <dgm:t>
        <a:bodyPr/>
        <a:lstStyle/>
        <a:p>
          <a:r>
            <a:rPr lang="es-ES" dirty="0"/>
            <a:t>Estado Provincial</a:t>
          </a:r>
        </a:p>
      </dgm:t>
    </dgm:pt>
    <dgm:pt modelId="{2E25B874-7303-45F0-BD18-ED2DDBB6DE32}" type="parTrans" cxnId="{5F3EA703-B881-49AA-B7B3-8144F487CEA4}">
      <dgm:prSet/>
      <dgm:spPr/>
      <dgm:t>
        <a:bodyPr/>
        <a:lstStyle/>
        <a:p>
          <a:endParaRPr lang="es-ES"/>
        </a:p>
      </dgm:t>
    </dgm:pt>
    <dgm:pt modelId="{80726051-284F-4F9F-92A1-CED5EAD619F9}" type="sibTrans" cxnId="{5F3EA703-B881-49AA-B7B3-8144F487CEA4}">
      <dgm:prSet/>
      <dgm:spPr/>
      <dgm:t>
        <a:bodyPr/>
        <a:lstStyle/>
        <a:p>
          <a:endParaRPr lang="es-ES"/>
        </a:p>
      </dgm:t>
    </dgm:pt>
    <dgm:pt modelId="{5BBAFC45-39A6-4C6D-AAF3-77064F7543D5}">
      <dgm:prSet phldrT="[Texto]"/>
      <dgm:spPr/>
      <dgm:t>
        <a:bodyPr/>
        <a:lstStyle/>
        <a:p>
          <a:r>
            <a:rPr lang="es-ES" dirty="0"/>
            <a:t>Estado Provincial</a:t>
          </a:r>
        </a:p>
      </dgm:t>
    </dgm:pt>
    <dgm:pt modelId="{0F6B00A2-40F4-4AEE-A6EF-B1D049C88668}" type="parTrans" cxnId="{9858E3F6-CC00-4600-B85A-B8D071706A37}">
      <dgm:prSet/>
      <dgm:spPr/>
      <dgm:t>
        <a:bodyPr/>
        <a:lstStyle/>
        <a:p>
          <a:endParaRPr lang="es-ES"/>
        </a:p>
      </dgm:t>
    </dgm:pt>
    <dgm:pt modelId="{F16D0C53-7F60-4439-820C-EC68507E62C1}" type="sibTrans" cxnId="{9858E3F6-CC00-4600-B85A-B8D071706A37}">
      <dgm:prSet/>
      <dgm:spPr/>
      <dgm:t>
        <a:bodyPr/>
        <a:lstStyle/>
        <a:p>
          <a:endParaRPr lang="es-ES"/>
        </a:p>
      </dgm:t>
    </dgm:pt>
    <dgm:pt modelId="{E6E693F3-95F5-4424-BDC0-655381DE4248}">
      <dgm:prSet phldrT="[Texto]"/>
      <dgm:spPr/>
      <dgm:t>
        <a:bodyPr/>
        <a:lstStyle/>
        <a:p>
          <a:r>
            <a:rPr lang="es-ES" dirty="0"/>
            <a:t>Empresas extranjera</a:t>
          </a:r>
        </a:p>
      </dgm:t>
    </dgm:pt>
    <dgm:pt modelId="{69D74825-F64D-4CBB-AB84-DD91EDE4DACD}" type="parTrans" cxnId="{38B22A4B-1BA3-4D10-AFDC-4BB9EA858380}">
      <dgm:prSet/>
      <dgm:spPr/>
      <dgm:t>
        <a:bodyPr/>
        <a:lstStyle/>
        <a:p>
          <a:endParaRPr lang="es-ES"/>
        </a:p>
      </dgm:t>
    </dgm:pt>
    <dgm:pt modelId="{8CB8DE20-F13C-443E-B0E0-0FDC7775B05D}" type="sibTrans" cxnId="{38B22A4B-1BA3-4D10-AFDC-4BB9EA858380}">
      <dgm:prSet/>
      <dgm:spPr/>
      <dgm:t>
        <a:bodyPr/>
        <a:lstStyle/>
        <a:p>
          <a:endParaRPr lang="es-ES"/>
        </a:p>
      </dgm:t>
    </dgm:pt>
    <dgm:pt modelId="{50746230-349C-43FF-A211-3654E560847A}">
      <dgm:prSet phldrT="[Texto]"/>
      <dgm:spPr/>
      <dgm:t>
        <a:bodyPr/>
        <a:lstStyle/>
        <a:p>
          <a:r>
            <a:rPr lang="es-ES" dirty="0"/>
            <a:t>Promoción en Giras comerciales internacionales de productos junto a la Ley de Consorcio Privado para caminos</a:t>
          </a:r>
        </a:p>
      </dgm:t>
    </dgm:pt>
    <dgm:pt modelId="{E79A0167-5A9B-4E0F-AF4D-6F4E943708CD}" type="parTrans" cxnId="{DABF6FE0-21C7-46F4-98B1-F950FF20535B}">
      <dgm:prSet/>
      <dgm:spPr/>
      <dgm:t>
        <a:bodyPr/>
        <a:lstStyle/>
        <a:p>
          <a:endParaRPr lang="es-ES"/>
        </a:p>
      </dgm:t>
    </dgm:pt>
    <dgm:pt modelId="{CC82C583-795F-4874-AC41-F0BA384C135E}" type="sibTrans" cxnId="{DABF6FE0-21C7-46F4-98B1-F950FF20535B}">
      <dgm:prSet/>
      <dgm:spPr/>
      <dgm:t>
        <a:bodyPr/>
        <a:lstStyle/>
        <a:p>
          <a:endParaRPr lang="es-ES"/>
        </a:p>
      </dgm:t>
    </dgm:pt>
    <dgm:pt modelId="{5ED3CDE4-19A1-48F0-BA4E-3A8807EC3600}">
      <dgm:prSet phldrT="[Texto]"/>
      <dgm:spPr/>
      <dgm:t>
        <a:bodyPr/>
        <a:lstStyle/>
        <a:p>
          <a:r>
            <a:rPr lang="es-ES" dirty="0"/>
            <a:t>Inversión directa en compra instalación de frigorífico</a:t>
          </a:r>
        </a:p>
      </dgm:t>
    </dgm:pt>
    <dgm:pt modelId="{F5C3B3A3-1098-4995-B054-35CA24D51365}" type="parTrans" cxnId="{1538A598-9650-4B1B-B144-61BE358392BB}">
      <dgm:prSet/>
      <dgm:spPr/>
      <dgm:t>
        <a:bodyPr/>
        <a:lstStyle/>
        <a:p>
          <a:endParaRPr lang="es-ES"/>
        </a:p>
      </dgm:t>
    </dgm:pt>
    <dgm:pt modelId="{95BC4581-8555-4508-B37C-C3F212AC1776}" type="sibTrans" cxnId="{1538A598-9650-4B1B-B144-61BE358392BB}">
      <dgm:prSet/>
      <dgm:spPr/>
      <dgm:t>
        <a:bodyPr/>
        <a:lstStyle/>
        <a:p>
          <a:endParaRPr lang="es-ES"/>
        </a:p>
      </dgm:t>
    </dgm:pt>
    <dgm:pt modelId="{EA9F290F-E679-47C4-A05A-C183B033F28B}">
      <dgm:prSet phldrT="[Texto]"/>
      <dgm:spPr/>
      <dgm:t>
        <a:bodyPr/>
        <a:lstStyle/>
        <a:p>
          <a:r>
            <a:rPr lang="es-ES" dirty="0"/>
            <a:t>Utiliza la Ley para invertir en conectores logísticos</a:t>
          </a:r>
        </a:p>
      </dgm:t>
    </dgm:pt>
    <dgm:pt modelId="{E68AEB89-557F-4E15-AD63-C565F6C4A57A}" type="parTrans" cxnId="{D474576D-C333-4752-8B30-23197BE26826}">
      <dgm:prSet/>
      <dgm:spPr/>
      <dgm:t>
        <a:bodyPr/>
        <a:lstStyle/>
        <a:p>
          <a:endParaRPr lang="es-ES"/>
        </a:p>
      </dgm:t>
    </dgm:pt>
    <dgm:pt modelId="{6434553F-277A-4B39-8EC5-61C04C12E99F}" type="sibTrans" cxnId="{D474576D-C333-4752-8B30-23197BE26826}">
      <dgm:prSet/>
      <dgm:spPr/>
      <dgm:t>
        <a:bodyPr/>
        <a:lstStyle/>
        <a:p>
          <a:endParaRPr lang="es-ES"/>
        </a:p>
      </dgm:t>
    </dgm:pt>
    <dgm:pt modelId="{6BFA69CF-BA11-46D8-9550-51E90C7B8DFB}">
      <dgm:prSet phldrT="[Texto]"/>
      <dgm:spPr/>
      <dgm:t>
        <a:bodyPr/>
        <a:lstStyle/>
        <a:p>
          <a:r>
            <a:rPr lang="es-ES" dirty="0"/>
            <a:t>Genera empleo</a:t>
          </a:r>
        </a:p>
      </dgm:t>
    </dgm:pt>
    <dgm:pt modelId="{13F31476-90F2-4F58-9941-64D024455FA6}" type="parTrans" cxnId="{33979AEC-64E2-4C71-B125-AC5F7A4F5CD0}">
      <dgm:prSet/>
      <dgm:spPr/>
      <dgm:t>
        <a:bodyPr/>
        <a:lstStyle/>
        <a:p>
          <a:endParaRPr lang="es-ES"/>
        </a:p>
      </dgm:t>
    </dgm:pt>
    <dgm:pt modelId="{DB80EB71-AAEB-4E9C-9B00-9CBA7C085CE1}" type="sibTrans" cxnId="{33979AEC-64E2-4C71-B125-AC5F7A4F5CD0}">
      <dgm:prSet/>
      <dgm:spPr/>
      <dgm:t>
        <a:bodyPr/>
        <a:lstStyle/>
        <a:p>
          <a:endParaRPr lang="es-ES"/>
        </a:p>
      </dgm:t>
    </dgm:pt>
    <dgm:pt modelId="{F0671506-0B65-42BA-AAAB-C6709DB58C07}">
      <dgm:prSet phldrT="[Texto]"/>
      <dgm:spPr/>
      <dgm:t>
        <a:bodyPr/>
        <a:lstStyle/>
        <a:p>
          <a:r>
            <a:rPr lang="es-ES" dirty="0"/>
            <a:t>Mayor recaudación a través de impuestos que no existirían sin el funcionamiento de la Ley.</a:t>
          </a:r>
        </a:p>
      </dgm:t>
    </dgm:pt>
    <dgm:pt modelId="{AAF2B8E2-372B-4D67-A93D-2A5353D52299}" type="parTrans" cxnId="{7B64C07F-9F83-4348-85D3-11E20F094910}">
      <dgm:prSet/>
      <dgm:spPr/>
      <dgm:t>
        <a:bodyPr/>
        <a:lstStyle/>
        <a:p>
          <a:endParaRPr lang="es-ES"/>
        </a:p>
      </dgm:t>
    </dgm:pt>
    <dgm:pt modelId="{7CCCB67D-24D2-4F85-8A36-5E532FE83606}" type="sibTrans" cxnId="{7B64C07F-9F83-4348-85D3-11E20F094910}">
      <dgm:prSet/>
      <dgm:spPr/>
      <dgm:t>
        <a:bodyPr/>
        <a:lstStyle/>
        <a:p>
          <a:endParaRPr lang="es-ES"/>
        </a:p>
      </dgm:t>
    </dgm:pt>
    <dgm:pt modelId="{0FB5CF75-BA93-4208-B229-8CD6AD7B7A1C}" type="pres">
      <dgm:prSet presAssocID="{0EF4B9FA-E3A6-4FA4-8ABC-2659F57D8752}" presName="Name0" presStyleCnt="0">
        <dgm:presLayoutVars>
          <dgm:dir/>
          <dgm:animLvl val="lvl"/>
          <dgm:resizeHandles val="exact"/>
        </dgm:presLayoutVars>
      </dgm:prSet>
      <dgm:spPr/>
    </dgm:pt>
    <dgm:pt modelId="{C3CE2264-F702-446B-94ED-CF179B304B03}" type="pres">
      <dgm:prSet presAssocID="{0EF4B9FA-E3A6-4FA4-8ABC-2659F57D8752}" presName="tSp" presStyleCnt="0"/>
      <dgm:spPr/>
    </dgm:pt>
    <dgm:pt modelId="{A20DB44D-1C8D-44BF-B032-F7DEE71BB0D8}" type="pres">
      <dgm:prSet presAssocID="{0EF4B9FA-E3A6-4FA4-8ABC-2659F57D8752}" presName="bSp" presStyleCnt="0"/>
      <dgm:spPr/>
    </dgm:pt>
    <dgm:pt modelId="{C8C723C9-152E-4F09-84CD-1071A6F6345E}" type="pres">
      <dgm:prSet presAssocID="{0EF4B9FA-E3A6-4FA4-8ABC-2659F57D8752}" presName="process" presStyleCnt="0"/>
      <dgm:spPr/>
    </dgm:pt>
    <dgm:pt modelId="{84A74E60-4C73-4DAA-BCF1-118C0AC4CFD4}" type="pres">
      <dgm:prSet presAssocID="{7FCE53AF-9E87-4297-8754-489D28C9A8EE}" presName="composite1" presStyleCnt="0"/>
      <dgm:spPr/>
    </dgm:pt>
    <dgm:pt modelId="{B918958A-9F8E-4620-9890-705556B2C9F8}" type="pres">
      <dgm:prSet presAssocID="{7FCE53AF-9E87-4297-8754-489D28C9A8EE}" presName="dummyNode1" presStyleLbl="node1" presStyleIdx="0" presStyleCnt="3"/>
      <dgm:spPr/>
    </dgm:pt>
    <dgm:pt modelId="{6E713139-35CA-4311-9E8B-B55C7DB316A4}" type="pres">
      <dgm:prSet presAssocID="{7FCE53AF-9E87-4297-8754-489D28C9A8EE}" presName="childNode1" presStyleLbl="bgAcc1" presStyleIdx="0" presStyleCnt="3">
        <dgm:presLayoutVars>
          <dgm:bulletEnabled val="1"/>
        </dgm:presLayoutVars>
      </dgm:prSet>
      <dgm:spPr/>
    </dgm:pt>
    <dgm:pt modelId="{E6ADA4F4-26F3-4D80-9F09-2CA235BEB76E}" type="pres">
      <dgm:prSet presAssocID="{7FCE53AF-9E87-4297-8754-489D28C9A8EE}" presName="childNode1tx" presStyleLbl="bgAcc1" presStyleIdx="0" presStyleCnt="3">
        <dgm:presLayoutVars>
          <dgm:bulletEnabled val="1"/>
        </dgm:presLayoutVars>
      </dgm:prSet>
      <dgm:spPr/>
    </dgm:pt>
    <dgm:pt modelId="{A15A5AF2-A8C4-44A8-806C-504589FBFD4A}" type="pres">
      <dgm:prSet presAssocID="{7FCE53AF-9E87-4297-8754-489D28C9A8E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7AB4ADBA-BFF7-4432-9611-7C1EF3E8079D}" type="pres">
      <dgm:prSet presAssocID="{7FCE53AF-9E87-4297-8754-489D28C9A8EE}" presName="connSite1" presStyleCnt="0"/>
      <dgm:spPr/>
    </dgm:pt>
    <dgm:pt modelId="{ECC16DC6-638B-4FFF-80E1-218301FC192D}" type="pres">
      <dgm:prSet presAssocID="{80726051-284F-4F9F-92A1-CED5EAD619F9}" presName="Name9" presStyleLbl="sibTrans2D1" presStyleIdx="0" presStyleCnt="2"/>
      <dgm:spPr/>
    </dgm:pt>
    <dgm:pt modelId="{81D61701-2BF3-4840-A873-AF0EACA1EECB}" type="pres">
      <dgm:prSet presAssocID="{E6E693F3-95F5-4424-BDC0-655381DE4248}" presName="composite2" presStyleCnt="0"/>
      <dgm:spPr/>
    </dgm:pt>
    <dgm:pt modelId="{59206DEA-E2F1-449F-90A6-0CFFCB9B7C6B}" type="pres">
      <dgm:prSet presAssocID="{E6E693F3-95F5-4424-BDC0-655381DE4248}" presName="dummyNode2" presStyleLbl="node1" presStyleIdx="0" presStyleCnt="3"/>
      <dgm:spPr/>
    </dgm:pt>
    <dgm:pt modelId="{E5CAE50A-785C-4142-86F0-08DC485B9FB4}" type="pres">
      <dgm:prSet presAssocID="{E6E693F3-95F5-4424-BDC0-655381DE4248}" presName="childNode2" presStyleLbl="bgAcc1" presStyleIdx="1" presStyleCnt="3">
        <dgm:presLayoutVars>
          <dgm:bulletEnabled val="1"/>
        </dgm:presLayoutVars>
      </dgm:prSet>
      <dgm:spPr/>
    </dgm:pt>
    <dgm:pt modelId="{C73C6795-08BC-4F1B-8ED5-7B24B51153DB}" type="pres">
      <dgm:prSet presAssocID="{E6E693F3-95F5-4424-BDC0-655381DE4248}" presName="childNode2tx" presStyleLbl="bgAcc1" presStyleIdx="1" presStyleCnt="3">
        <dgm:presLayoutVars>
          <dgm:bulletEnabled val="1"/>
        </dgm:presLayoutVars>
      </dgm:prSet>
      <dgm:spPr/>
    </dgm:pt>
    <dgm:pt modelId="{E1874F09-8530-4AB9-8DA7-125142FF9528}" type="pres">
      <dgm:prSet presAssocID="{E6E693F3-95F5-4424-BDC0-655381DE424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3BEE6B84-2F62-475C-8A3B-85F40B033333}" type="pres">
      <dgm:prSet presAssocID="{E6E693F3-95F5-4424-BDC0-655381DE4248}" presName="connSite2" presStyleCnt="0"/>
      <dgm:spPr/>
    </dgm:pt>
    <dgm:pt modelId="{E27D3009-CFE2-43B0-AEFE-A81B78FFA39A}" type="pres">
      <dgm:prSet presAssocID="{8CB8DE20-F13C-443E-B0E0-0FDC7775B05D}" presName="Name18" presStyleLbl="sibTrans2D1" presStyleIdx="1" presStyleCnt="2"/>
      <dgm:spPr/>
    </dgm:pt>
    <dgm:pt modelId="{34F87D31-5C5A-4080-AE83-393603558D21}" type="pres">
      <dgm:prSet presAssocID="{5BBAFC45-39A6-4C6D-AAF3-77064F7543D5}" presName="composite1" presStyleCnt="0"/>
      <dgm:spPr/>
    </dgm:pt>
    <dgm:pt modelId="{D27927AC-FBE7-4E89-987A-CAA521A94F2A}" type="pres">
      <dgm:prSet presAssocID="{5BBAFC45-39A6-4C6D-AAF3-77064F7543D5}" presName="dummyNode1" presStyleLbl="node1" presStyleIdx="1" presStyleCnt="3"/>
      <dgm:spPr/>
    </dgm:pt>
    <dgm:pt modelId="{B5982D50-F81C-46F2-814D-FE1E5D01C877}" type="pres">
      <dgm:prSet presAssocID="{5BBAFC45-39A6-4C6D-AAF3-77064F7543D5}" presName="childNode1" presStyleLbl="bgAcc1" presStyleIdx="2" presStyleCnt="3">
        <dgm:presLayoutVars>
          <dgm:bulletEnabled val="1"/>
        </dgm:presLayoutVars>
      </dgm:prSet>
      <dgm:spPr/>
    </dgm:pt>
    <dgm:pt modelId="{49DDB7D1-8D79-44C3-8A1C-3CDBFAC1606D}" type="pres">
      <dgm:prSet presAssocID="{5BBAFC45-39A6-4C6D-AAF3-77064F7543D5}" presName="childNode1tx" presStyleLbl="bgAcc1" presStyleIdx="2" presStyleCnt="3">
        <dgm:presLayoutVars>
          <dgm:bulletEnabled val="1"/>
        </dgm:presLayoutVars>
      </dgm:prSet>
      <dgm:spPr/>
    </dgm:pt>
    <dgm:pt modelId="{76B2A485-F701-4018-8CA2-808665833231}" type="pres">
      <dgm:prSet presAssocID="{5BBAFC45-39A6-4C6D-AAF3-77064F7543D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E9B6400-1BF7-4E8C-A8D6-33DC1F4CE059}" type="pres">
      <dgm:prSet presAssocID="{5BBAFC45-39A6-4C6D-AAF3-77064F7543D5}" presName="connSite1" presStyleCnt="0"/>
      <dgm:spPr/>
    </dgm:pt>
  </dgm:ptLst>
  <dgm:cxnLst>
    <dgm:cxn modelId="{5F3EA703-B881-49AA-B7B3-8144F487CEA4}" srcId="{0EF4B9FA-E3A6-4FA4-8ABC-2659F57D8752}" destId="{7FCE53AF-9E87-4297-8754-489D28C9A8EE}" srcOrd="0" destOrd="0" parTransId="{2E25B874-7303-45F0-BD18-ED2DDBB6DE32}" sibTransId="{80726051-284F-4F9F-92A1-CED5EAD619F9}"/>
    <dgm:cxn modelId="{9BB1000B-EDFC-4271-9EB6-0B4354AD56BB}" type="presOf" srcId="{E6E693F3-95F5-4424-BDC0-655381DE4248}" destId="{E1874F09-8530-4AB9-8DA7-125142FF9528}" srcOrd="0" destOrd="0" presId="urn:microsoft.com/office/officeart/2005/8/layout/hProcess4"/>
    <dgm:cxn modelId="{F427C561-9062-44D8-9450-DC7B6C2CE16E}" type="presOf" srcId="{6BFA69CF-BA11-46D8-9550-51E90C7B8DFB}" destId="{49DDB7D1-8D79-44C3-8A1C-3CDBFAC1606D}" srcOrd="1" destOrd="0" presId="urn:microsoft.com/office/officeart/2005/8/layout/hProcess4"/>
    <dgm:cxn modelId="{EB214567-2CC5-4598-8808-ED21BA3A04A7}" type="presOf" srcId="{0EF4B9FA-E3A6-4FA4-8ABC-2659F57D8752}" destId="{0FB5CF75-BA93-4208-B229-8CD6AD7B7A1C}" srcOrd="0" destOrd="0" presId="urn:microsoft.com/office/officeart/2005/8/layout/hProcess4"/>
    <dgm:cxn modelId="{8CDBB749-92B1-4237-8F5B-438FCFC1397E}" type="presOf" srcId="{6BFA69CF-BA11-46D8-9550-51E90C7B8DFB}" destId="{B5982D50-F81C-46F2-814D-FE1E5D01C877}" srcOrd="0" destOrd="0" presId="urn:microsoft.com/office/officeart/2005/8/layout/hProcess4"/>
    <dgm:cxn modelId="{38B22A4B-1BA3-4D10-AFDC-4BB9EA858380}" srcId="{0EF4B9FA-E3A6-4FA4-8ABC-2659F57D8752}" destId="{E6E693F3-95F5-4424-BDC0-655381DE4248}" srcOrd="1" destOrd="0" parTransId="{69D74825-F64D-4CBB-AB84-DD91EDE4DACD}" sibTransId="{8CB8DE20-F13C-443E-B0E0-0FDC7775B05D}"/>
    <dgm:cxn modelId="{D474576D-C333-4752-8B30-23197BE26826}" srcId="{E6E693F3-95F5-4424-BDC0-655381DE4248}" destId="{EA9F290F-E679-47C4-A05A-C183B033F28B}" srcOrd="1" destOrd="0" parTransId="{E68AEB89-557F-4E15-AD63-C565F6C4A57A}" sibTransId="{6434553F-277A-4B39-8EC5-61C04C12E99F}"/>
    <dgm:cxn modelId="{21067C6E-04F9-4142-86D5-6D5E029747D5}" type="presOf" srcId="{50746230-349C-43FF-A211-3654E560847A}" destId="{E6ADA4F4-26F3-4D80-9F09-2CA235BEB76E}" srcOrd="1" destOrd="0" presId="urn:microsoft.com/office/officeart/2005/8/layout/hProcess4"/>
    <dgm:cxn modelId="{0290E54F-5BD8-4E46-B38F-4CC2235141C5}" type="presOf" srcId="{EA9F290F-E679-47C4-A05A-C183B033F28B}" destId="{C73C6795-08BC-4F1B-8ED5-7B24B51153DB}" srcOrd="1" destOrd="1" presId="urn:microsoft.com/office/officeart/2005/8/layout/hProcess4"/>
    <dgm:cxn modelId="{956F437A-31A0-4E16-AE87-8E7AFD508DDF}" type="presOf" srcId="{8CB8DE20-F13C-443E-B0E0-0FDC7775B05D}" destId="{E27D3009-CFE2-43B0-AEFE-A81B78FFA39A}" srcOrd="0" destOrd="0" presId="urn:microsoft.com/office/officeart/2005/8/layout/hProcess4"/>
    <dgm:cxn modelId="{7B64C07F-9F83-4348-85D3-11E20F094910}" srcId="{5BBAFC45-39A6-4C6D-AAF3-77064F7543D5}" destId="{F0671506-0B65-42BA-AAAB-C6709DB58C07}" srcOrd="1" destOrd="0" parTransId="{AAF2B8E2-372B-4D67-A93D-2A5353D52299}" sibTransId="{7CCCB67D-24D2-4F85-8A36-5E532FE83606}"/>
    <dgm:cxn modelId="{EF5A2F84-1296-48A0-A14A-A2CC8F342B80}" type="presOf" srcId="{5ED3CDE4-19A1-48F0-BA4E-3A8807EC3600}" destId="{C73C6795-08BC-4F1B-8ED5-7B24B51153DB}" srcOrd="1" destOrd="0" presId="urn:microsoft.com/office/officeart/2005/8/layout/hProcess4"/>
    <dgm:cxn modelId="{78CEBB88-A489-477E-AAE1-9E1A6C102B9D}" type="presOf" srcId="{5BBAFC45-39A6-4C6D-AAF3-77064F7543D5}" destId="{76B2A485-F701-4018-8CA2-808665833231}" srcOrd="0" destOrd="0" presId="urn:microsoft.com/office/officeart/2005/8/layout/hProcess4"/>
    <dgm:cxn modelId="{82A12889-12B6-4DAA-9BC6-9816746A9476}" type="presOf" srcId="{7FCE53AF-9E87-4297-8754-489D28C9A8EE}" destId="{A15A5AF2-A8C4-44A8-806C-504589FBFD4A}" srcOrd="0" destOrd="0" presId="urn:microsoft.com/office/officeart/2005/8/layout/hProcess4"/>
    <dgm:cxn modelId="{1538A598-9650-4B1B-B144-61BE358392BB}" srcId="{E6E693F3-95F5-4424-BDC0-655381DE4248}" destId="{5ED3CDE4-19A1-48F0-BA4E-3A8807EC3600}" srcOrd="0" destOrd="0" parTransId="{F5C3B3A3-1098-4995-B054-35CA24D51365}" sibTransId="{95BC4581-8555-4508-B37C-C3F212AC1776}"/>
    <dgm:cxn modelId="{21CC3B9C-98C5-4928-8B67-7BE14850A666}" type="presOf" srcId="{EA9F290F-E679-47C4-A05A-C183B033F28B}" destId="{E5CAE50A-785C-4142-86F0-08DC485B9FB4}" srcOrd="0" destOrd="1" presId="urn:microsoft.com/office/officeart/2005/8/layout/hProcess4"/>
    <dgm:cxn modelId="{9EB39F9F-2A6E-463D-A678-9B680DA520CC}" type="presOf" srcId="{F0671506-0B65-42BA-AAAB-C6709DB58C07}" destId="{B5982D50-F81C-46F2-814D-FE1E5D01C877}" srcOrd="0" destOrd="1" presId="urn:microsoft.com/office/officeart/2005/8/layout/hProcess4"/>
    <dgm:cxn modelId="{3855B0C1-2935-4426-ABB5-EC2D5F7288E9}" type="presOf" srcId="{5ED3CDE4-19A1-48F0-BA4E-3A8807EC3600}" destId="{E5CAE50A-785C-4142-86F0-08DC485B9FB4}" srcOrd="0" destOrd="0" presId="urn:microsoft.com/office/officeart/2005/8/layout/hProcess4"/>
    <dgm:cxn modelId="{56E7CCCB-B3E6-4FCE-AAA0-470E3AC02B84}" type="presOf" srcId="{80726051-284F-4F9F-92A1-CED5EAD619F9}" destId="{ECC16DC6-638B-4FFF-80E1-218301FC192D}" srcOrd="0" destOrd="0" presId="urn:microsoft.com/office/officeart/2005/8/layout/hProcess4"/>
    <dgm:cxn modelId="{DABF6FE0-21C7-46F4-98B1-F950FF20535B}" srcId="{7FCE53AF-9E87-4297-8754-489D28C9A8EE}" destId="{50746230-349C-43FF-A211-3654E560847A}" srcOrd="0" destOrd="0" parTransId="{E79A0167-5A9B-4E0F-AF4D-6F4E943708CD}" sibTransId="{CC82C583-795F-4874-AC41-F0BA384C135E}"/>
    <dgm:cxn modelId="{AA5EE2E9-EAEE-44C0-8681-FC56EE21D9CC}" type="presOf" srcId="{F0671506-0B65-42BA-AAAB-C6709DB58C07}" destId="{49DDB7D1-8D79-44C3-8A1C-3CDBFAC1606D}" srcOrd="1" destOrd="1" presId="urn:microsoft.com/office/officeart/2005/8/layout/hProcess4"/>
    <dgm:cxn modelId="{3AD8A8EA-F851-44ED-B524-C2FA722FEFC1}" type="presOf" srcId="{50746230-349C-43FF-A211-3654E560847A}" destId="{6E713139-35CA-4311-9E8B-B55C7DB316A4}" srcOrd="0" destOrd="0" presId="urn:microsoft.com/office/officeart/2005/8/layout/hProcess4"/>
    <dgm:cxn modelId="{33979AEC-64E2-4C71-B125-AC5F7A4F5CD0}" srcId="{5BBAFC45-39A6-4C6D-AAF3-77064F7543D5}" destId="{6BFA69CF-BA11-46D8-9550-51E90C7B8DFB}" srcOrd="0" destOrd="0" parTransId="{13F31476-90F2-4F58-9941-64D024455FA6}" sibTransId="{DB80EB71-AAEB-4E9C-9B00-9CBA7C085CE1}"/>
    <dgm:cxn modelId="{9858E3F6-CC00-4600-B85A-B8D071706A37}" srcId="{0EF4B9FA-E3A6-4FA4-8ABC-2659F57D8752}" destId="{5BBAFC45-39A6-4C6D-AAF3-77064F7543D5}" srcOrd="2" destOrd="0" parTransId="{0F6B00A2-40F4-4AEE-A6EF-B1D049C88668}" sibTransId="{F16D0C53-7F60-4439-820C-EC68507E62C1}"/>
    <dgm:cxn modelId="{BF1623F1-701E-4BC5-85DC-1FAEE3BC4E26}" type="presParOf" srcId="{0FB5CF75-BA93-4208-B229-8CD6AD7B7A1C}" destId="{C3CE2264-F702-446B-94ED-CF179B304B03}" srcOrd="0" destOrd="0" presId="urn:microsoft.com/office/officeart/2005/8/layout/hProcess4"/>
    <dgm:cxn modelId="{1EF63201-4EB7-4947-930D-73D1CA8D9817}" type="presParOf" srcId="{0FB5CF75-BA93-4208-B229-8CD6AD7B7A1C}" destId="{A20DB44D-1C8D-44BF-B032-F7DEE71BB0D8}" srcOrd="1" destOrd="0" presId="urn:microsoft.com/office/officeart/2005/8/layout/hProcess4"/>
    <dgm:cxn modelId="{447C1644-D013-4F64-ADFE-504CB8EDC065}" type="presParOf" srcId="{0FB5CF75-BA93-4208-B229-8CD6AD7B7A1C}" destId="{C8C723C9-152E-4F09-84CD-1071A6F6345E}" srcOrd="2" destOrd="0" presId="urn:microsoft.com/office/officeart/2005/8/layout/hProcess4"/>
    <dgm:cxn modelId="{D20BB9C7-8933-45D2-8042-0640DB7FDEC2}" type="presParOf" srcId="{C8C723C9-152E-4F09-84CD-1071A6F6345E}" destId="{84A74E60-4C73-4DAA-BCF1-118C0AC4CFD4}" srcOrd="0" destOrd="0" presId="urn:microsoft.com/office/officeart/2005/8/layout/hProcess4"/>
    <dgm:cxn modelId="{C2E2F730-5063-4E7B-9EC4-F9A672D04B6E}" type="presParOf" srcId="{84A74E60-4C73-4DAA-BCF1-118C0AC4CFD4}" destId="{B918958A-9F8E-4620-9890-705556B2C9F8}" srcOrd="0" destOrd="0" presId="urn:microsoft.com/office/officeart/2005/8/layout/hProcess4"/>
    <dgm:cxn modelId="{7D7BF259-936A-465D-ADA3-5BA0433BAE1A}" type="presParOf" srcId="{84A74E60-4C73-4DAA-BCF1-118C0AC4CFD4}" destId="{6E713139-35CA-4311-9E8B-B55C7DB316A4}" srcOrd="1" destOrd="0" presId="urn:microsoft.com/office/officeart/2005/8/layout/hProcess4"/>
    <dgm:cxn modelId="{A7B935B9-B97F-4622-92F8-428131FB7B4B}" type="presParOf" srcId="{84A74E60-4C73-4DAA-BCF1-118C0AC4CFD4}" destId="{E6ADA4F4-26F3-4D80-9F09-2CA235BEB76E}" srcOrd="2" destOrd="0" presId="urn:microsoft.com/office/officeart/2005/8/layout/hProcess4"/>
    <dgm:cxn modelId="{8ED84822-62FF-4F4C-99ED-544963BA346C}" type="presParOf" srcId="{84A74E60-4C73-4DAA-BCF1-118C0AC4CFD4}" destId="{A15A5AF2-A8C4-44A8-806C-504589FBFD4A}" srcOrd="3" destOrd="0" presId="urn:microsoft.com/office/officeart/2005/8/layout/hProcess4"/>
    <dgm:cxn modelId="{79BB87F2-F9B9-4212-B821-948E24447A56}" type="presParOf" srcId="{84A74E60-4C73-4DAA-BCF1-118C0AC4CFD4}" destId="{7AB4ADBA-BFF7-4432-9611-7C1EF3E8079D}" srcOrd="4" destOrd="0" presId="urn:microsoft.com/office/officeart/2005/8/layout/hProcess4"/>
    <dgm:cxn modelId="{B98CA2E3-4A5C-4062-AC1E-5A478819769E}" type="presParOf" srcId="{C8C723C9-152E-4F09-84CD-1071A6F6345E}" destId="{ECC16DC6-638B-4FFF-80E1-218301FC192D}" srcOrd="1" destOrd="0" presId="urn:microsoft.com/office/officeart/2005/8/layout/hProcess4"/>
    <dgm:cxn modelId="{64209620-3AEF-4936-B15B-089CB2172D00}" type="presParOf" srcId="{C8C723C9-152E-4F09-84CD-1071A6F6345E}" destId="{81D61701-2BF3-4840-A873-AF0EACA1EECB}" srcOrd="2" destOrd="0" presId="urn:microsoft.com/office/officeart/2005/8/layout/hProcess4"/>
    <dgm:cxn modelId="{150489ED-7811-4AC3-A614-506CA3251BD9}" type="presParOf" srcId="{81D61701-2BF3-4840-A873-AF0EACA1EECB}" destId="{59206DEA-E2F1-449F-90A6-0CFFCB9B7C6B}" srcOrd="0" destOrd="0" presId="urn:microsoft.com/office/officeart/2005/8/layout/hProcess4"/>
    <dgm:cxn modelId="{63C8EF5B-BD41-4A85-8C56-70314D5011FD}" type="presParOf" srcId="{81D61701-2BF3-4840-A873-AF0EACA1EECB}" destId="{E5CAE50A-785C-4142-86F0-08DC485B9FB4}" srcOrd="1" destOrd="0" presId="urn:microsoft.com/office/officeart/2005/8/layout/hProcess4"/>
    <dgm:cxn modelId="{59A09293-4653-44AC-94AE-B14CA3DCFA80}" type="presParOf" srcId="{81D61701-2BF3-4840-A873-AF0EACA1EECB}" destId="{C73C6795-08BC-4F1B-8ED5-7B24B51153DB}" srcOrd="2" destOrd="0" presId="urn:microsoft.com/office/officeart/2005/8/layout/hProcess4"/>
    <dgm:cxn modelId="{59F2390E-AC3E-494F-8E0B-5444A3C09694}" type="presParOf" srcId="{81D61701-2BF3-4840-A873-AF0EACA1EECB}" destId="{E1874F09-8530-4AB9-8DA7-125142FF9528}" srcOrd="3" destOrd="0" presId="urn:microsoft.com/office/officeart/2005/8/layout/hProcess4"/>
    <dgm:cxn modelId="{0A505C8F-2334-4C1F-8546-CA874FBDAC5E}" type="presParOf" srcId="{81D61701-2BF3-4840-A873-AF0EACA1EECB}" destId="{3BEE6B84-2F62-475C-8A3B-85F40B033333}" srcOrd="4" destOrd="0" presId="urn:microsoft.com/office/officeart/2005/8/layout/hProcess4"/>
    <dgm:cxn modelId="{E6BC94F7-4639-4652-865F-BAABFF2C627C}" type="presParOf" srcId="{C8C723C9-152E-4F09-84CD-1071A6F6345E}" destId="{E27D3009-CFE2-43B0-AEFE-A81B78FFA39A}" srcOrd="3" destOrd="0" presId="urn:microsoft.com/office/officeart/2005/8/layout/hProcess4"/>
    <dgm:cxn modelId="{AC766D76-105A-480E-A743-3983D6B836C3}" type="presParOf" srcId="{C8C723C9-152E-4F09-84CD-1071A6F6345E}" destId="{34F87D31-5C5A-4080-AE83-393603558D21}" srcOrd="4" destOrd="0" presId="urn:microsoft.com/office/officeart/2005/8/layout/hProcess4"/>
    <dgm:cxn modelId="{6BA72CB6-8525-4051-82CF-0FCCA586ADAD}" type="presParOf" srcId="{34F87D31-5C5A-4080-AE83-393603558D21}" destId="{D27927AC-FBE7-4E89-987A-CAA521A94F2A}" srcOrd="0" destOrd="0" presId="urn:microsoft.com/office/officeart/2005/8/layout/hProcess4"/>
    <dgm:cxn modelId="{C2EDB2C4-C1F6-43F9-947F-7188E848C62A}" type="presParOf" srcId="{34F87D31-5C5A-4080-AE83-393603558D21}" destId="{B5982D50-F81C-46F2-814D-FE1E5D01C877}" srcOrd="1" destOrd="0" presId="urn:microsoft.com/office/officeart/2005/8/layout/hProcess4"/>
    <dgm:cxn modelId="{7A270BD6-D7C4-4D5A-AC25-D99261A48E58}" type="presParOf" srcId="{34F87D31-5C5A-4080-AE83-393603558D21}" destId="{49DDB7D1-8D79-44C3-8A1C-3CDBFAC1606D}" srcOrd="2" destOrd="0" presId="urn:microsoft.com/office/officeart/2005/8/layout/hProcess4"/>
    <dgm:cxn modelId="{88C1BA99-D33C-4465-85DC-291D63A7E4CA}" type="presParOf" srcId="{34F87D31-5C5A-4080-AE83-393603558D21}" destId="{76B2A485-F701-4018-8CA2-808665833231}" srcOrd="3" destOrd="0" presId="urn:microsoft.com/office/officeart/2005/8/layout/hProcess4"/>
    <dgm:cxn modelId="{4CD66532-5BD7-444A-B879-048EA6BE4EED}" type="presParOf" srcId="{34F87D31-5C5A-4080-AE83-393603558D21}" destId="{3E9B6400-1BF7-4E8C-A8D6-33DC1F4CE05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9EC8F-42AB-4C38-B3BC-CE6EF11538A2}">
      <dsp:nvSpPr>
        <dsp:cNvPr id="0" name=""/>
        <dsp:cNvSpPr/>
      </dsp:nvSpPr>
      <dsp:spPr>
        <a:xfrm>
          <a:off x="4159247" y="243440"/>
          <a:ext cx="3936532" cy="1230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233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/>
            <a:t>acceso Aldea San Antonio (</a:t>
          </a:r>
          <a:r>
            <a:rPr lang="es-AR" sz="2400" kern="1200" dirty="0" err="1"/>
            <a:t>Gualeguaychú</a:t>
          </a:r>
          <a:r>
            <a:rPr lang="es-AR" sz="2400" kern="1200" dirty="0"/>
            <a:t>)</a:t>
          </a:r>
        </a:p>
      </dsp:txBody>
      <dsp:txXfrm>
        <a:off x="4159247" y="243440"/>
        <a:ext cx="3936532" cy="1230166"/>
      </dsp:txXfrm>
    </dsp:sp>
    <dsp:sp modelId="{D57FB352-0520-450C-B941-D06C79189ECA}">
      <dsp:nvSpPr>
        <dsp:cNvPr id="0" name=""/>
        <dsp:cNvSpPr/>
      </dsp:nvSpPr>
      <dsp:spPr>
        <a:xfrm>
          <a:off x="1591471" y="93465"/>
          <a:ext cx="2858097" cy="12916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B137C-A4B6-41FD-A3E0-78C25E15A245}">
      <dsp:nvSpPr>
        <dsp:cNvPr id="0" name=""/>
        <dsp:cNvSpPr/>
      </dsp:nvSpPr>
      <dsp:spPr>
        <a:xfrm>
          <a:off x="1968449" y="1819798"/>
          <a:ext cx="5496029" cy="1230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233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Puente Don Cristóbal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(</a:t>
          </a:r>
          <a:r>
            <a:rPr lang="es-ES" sz="2400" kern="1200" dirty="0" err="1"/>
            <a:t>Nogoyá</a:t>
          </a:r>
          <a:r>
            <a:rPr lang="es-ES" sz="2400" kern="1200" dirty="0"/>
            <a:t>)</a:t>
          </a:r>
        </a:p>
      </dsp:txBody>
      <dsp:txXfrm>
        <a:off x="1968449" y="1819798"/>
        <a:ext cx="5496029" cy="1230166"/>
      </dsp:txXfrm>
    </dsp:sp>
    <dsp:sp modelId="{D9853D45-ED13-4ED5-A106-6C7345C64557}">
      <dsp:nvSpPr>
        <dsp:cNvPr id="0" name=""/>
        <dsp:cNvSpPr/>
      </dsp:nvSpPr>
      <dsp:spPr>
        <a:xfrm>
          <a:off x="166345" y="1752946"/>
          <a:ext cx="2233133" cy="129167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1E2BD-4D3B-4406-97BC-66B4900A44F6}">
      <dsp:nvSpPr>
        <dsp:cNvPr id="0" name=""/>
        <dsp:cNvSpPr/>
      </dsp:nvSpPr>
      <dsp:spPr>
        <a:xfrm>
          <a:off x="4016815" y="3326874"/>
          <a:ext cx="3936532" cy="1230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233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Aldea San Rafael - Santa Rosa (Crespo)</a:t>
          </a:r>
        </a:p>
      </dsp:txBody>
      <dsp:txXfrm>
        <a:off x="4016815" y="3326874"/>
        <a:ext cx="3936532" cy="1230166"/>
      </dsp:txXfrm>
    </dsp:sp>
    <dsp:sp modelId="{68D1C894-A7FC-4FBA-9DDC-BD251233B91B}">
      <dsp:nvSpPr>
        <dsp:cNvPr id="0" name=""/>
        <dsp:cNvSpPr/>
      </dsp:nvSpPr>
      <dsp:spPr>
        <a:xfrm>
          <a:off x="1625395" y="3260023"/>
          <a:ext cx="2533852" cy="129167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F9F5F-6730-4D8C-9DD8-405D11B88745}">
      <dsp:nvSpPr>
        <dsp:cNvPr id="0" name=""/>
        <dsp:cNvSpPr/>
      </dsp:nvSpPr>
      <dsp:spPr>
        <a:xfrm>
          <a:off x="0" y="96688"/>
          <a:ext cx="6379030" cy="383760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Granjas de pollos parrilleros</a:t>
          </a:r>
        </a:p>
      </dsp:txBody>
      <dsp:txXfrm>
        <a:off x="18734" y="115422"/>
        <a:ext cx="6341562" cy="346292"/>
      </dsp:txXfrm>
    </dsp:sp>
    <dsp:sp modelId="{25BAEE70-5E50-4D98-A704-B7E83A1CCF34}">
      <dsp:nvSpPr>
        <dsp:cNvPr id="0" name=""/>
        <dsp:cNvSpPr/>
      </dsp:nvSpPr>
      <dsp:spPr>
        <a:xfrm>
          <a:off x="0" y="442269"/>
          <a:ext cx="637903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534" tIns="20320" rIns="113792" bIns="2032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>
              <a:solidFill>
                <a:schemeClr val="tx1">
                  <a:lumMod val="50000"/>
                </a:schemeClr>
              </a:solidFill>
            </a:rPr>
            <a:t>Canibalismo 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>
              <a:solidFill>
                <a:schemeClr val="tx1">
                  <a:lumMod val="50000"/>
                </a:schemeClr>
              </a:solidFill>
            </a:rPr>
            <a:t>pérdida de calidad del producto (contenido graso)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 dirty="0">
              <a:solidFill>
                <a:schemeClr val="tx1">
                  <a:lumMod val="50000"/>
                </a:schemeClr>
              </a:solidFill>
            </a:rPr>
            <a:t>Costos días extras de alimentación.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 dirty="0">
              <a:solidFill>
                <a:schemeClr val="tx1">
                  <a:lumMod val="50000"/>
                </a:schemeClr>
              </a:solidFill>
            </a:rPr>
            <a:t>Costo stock</a:t>
          </a:r>
        </a:p>
      </dsp:txBody>
      <dsp:txXfrm>
        <a:off x="0" y="442269"/>
        <a:ext cx="6379030" cy="828000"/>
      </dsp:txXfrm>
    </dsp:sp>
    <dsp:sp modelId="{476B8C29-D5DB-41A8-A0D7-0AA53AAB7C1B}">
      <dsp:nvSpPr>
        <dsp:cNvPr id="0" name=""/>
        <dsp:cNvSpPr/>
      </dsp:nvSpPr>
      <dsp:spPr>
        <a:xfrm>
          <a:off x="0" y="1270269"/>
          <a:ext cx="6379030" cy="383760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Tambos</a:t>
          </a:r>
        </a:p>
      </dsp:txBody>
      <dsp:txXfrm>
        <a:off x="18734" y="1289003"/>
        <a:ext cx="6341562" cy="346292"/>
      </dsp:txXfrm>
    </dsp:sp>
    <dsp:sp modelId="{62627C5C-9D0B-4695-95FB-6A3849CB6C7A}">
      <dsp:nvSpPr>
        <dsp:cNvPr id="0" name=""/>
        <dsp:cNvSpPr/>
      </dsp:nvSpPr>
      <dsp:spPr>
        <a:xfrm>
          <a:off x="0" y="1654029"/>
          <a:ext cx="637903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534" tIns="20320" rIns="113792" bIns="2032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 dirty="0">
              <a:solidFill>
                <a:schemeClr val="tx1">
                  <a:lumMod val="50000"/>
                </a:schemeClr>
              </a:solidFill>
            </a:rPr>
            <a:t>Refrigeración 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 dirty="0">
              <a:solidFill>
                <a:schemeClr val="tx1">
                  <a:lumMod val="50000"/>
                </a:schemeClr>
              </a:solidFill>
            </a:rPr>
            <a:t>Utilización de tractores y vehículos extras.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 dirty="0">
              <a:solidFill>
                <a:schemeClr val="tx1">
                  <a:lumMod val="50000"/>
                </a:schemeClr>
              </a:solidFill>
            </a:rPr>
            <a:t>Mano de obra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 dirty="0">
              <a:solidFill>
                <a:schemeClr val="tx1">
                  <a:lumMod val="50000"/>
                </a:schemeClr>
              </a:solidFill>
            </a:rPr>
            <a:t>Pérdida de calidad</a:t>
          </a:r>
        </a:p>
      </dsp:txBody>
      <dsp:txXfrm>
        <a:off x="0" y="1654029"/>
        <a:ext cx="6379030" cy="828000"/>
      </dsp:txXfrm>
    </dsp:sp>
    <dsp:sp modelId="{62C33F3D-B117-46A5-80A2-F03AD9230D66}">
      <dsp:nvSpPr>
        <dsp:cNvPr id="0" name=""/>
        <dsp:cNvSpPr/>
      </dsp:nvSpPr>
      <dsp:spPr>
        <a:xfrm>
          <a:off x="0" y="2482029"/>
          <a:ext cx="6379030" cy="383760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Capones </a:t>
          </a:r>
        </a:p>
      </dsp:txBody>
      <dsp:txXfrm>
        <a:off x="18734" y="2500763"/>
        <a:ext cx="6341562" cy="346292"/>
      </dsp:txXfrm>
    </dsp:sp>
    <dsp:sp modelId="{3226C49A-9FB6-4DEF-8D40-28754B702549}">
      <dsp:nvSpPr>
        <dsp:cNvPr id="0" name=""/>
        <dsp:cNvSpPr/>
      </dsp:nvSpPr>
      <dsp:spPr>
        <a:xfrm>
          <a:off x="0" y="2865789"/>
          <a:ext cx="637903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534" tIns="20320" rIns="113792" bIns="2032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 dirty="0">
              <a:solidFill>
                <a:schemeClr val="tx1">
                  <a:lumMod val="50000"/>
                </a:schemeClr>
              </a:solidFill>
            </a:rPr>
            <a:t>Pérdida calidad del producto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 dirty="0">
              <a:solidFill>
                <a:schemeClr val="tx1">
                  <a:lumMod val="50000"/>
                </a:schemeClr>
              </a:solidFill>
            </a:rPr>
            <a:t>Costos alimentación extra</a:t>
          </a:r>
        </a:p>
      </dsp:txBody>
      <dsp:txXfrm>
        <a:off x="0" y="2865789"/>
        <a:ext cx="6379030" cy="414000"/>
      </dsp:txXfrm>
    </dsp:sp>
    <dsp:sp modelId="{CF587BCD-80C3-4776-BAE0-0C8D2E6FB665}">
      <dsp:nvSpPr>
        <dsp:cNvPr id="0" name=""/>
        <dsp:cNvSpPr/>
      </dsp:nvSpPr>
      <dsp:spPr>
        <a:xfrm>
          <a:off x="0" y="3279789"/>
          <a:ext cx="6379030" cy="383760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Ponedoras</a:t>
          </a:r>
        </a:p>
      </dsp:txBody>
      <dsp:txXfrm>
        <a:off x="18734" y="3298523"/>
        <a:ext cx="6341562" cy="346292"/>
      </dsp:txXfrm>
    </dsp:sp>
    <dsp:sp modelId="{0ED25404-9785-4C7F-9F11-81B102B24A92}">
      <dsp:nvSpPr>
        <dsp:cNvPr id="0" name=""/>
        <dsp:cNvSpPr/>
      </dsp:nvSpPr>
      <dsp:spPr>
        <a:xfrm>
          <a:off x="0" y="3663549"/>
          <a:ext cx="6379030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534" tIns="20320" rIns="113792" bIns="2032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 dirty="0">
              <a:solidFill>
                <a:schemeClr val="tx1">
                  <a:lumMod val="50000"/>
                </a:schemeClr>
              </a:solidFill>
            </a:rPr>
            <a:t>Calidad producto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 dirty="0">
              <a:solidFill>
                <a:schemeClr val="tx1">
                  <a:lumMod val="50000"/>
                </a:schemeClr>
              </a:solidFill>
            </a:rPr>
            <a:t>Costo stock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200" kern="1200" dirty="0">
              <a:solidFill>
                <a:schemeClr val="tx1">
                  <a:lumMod val="50000"/>
                </a:schemeClr>
              </a:solidFill>
            </a:rPr>
            <a:t>Mano de obra y utilitarios extras</a:t>
          </a:r>
        </a:p>
      </dsp:txBody>
      <dsp:txXfrm>
        <a:off x="0" y="3663549"/>
        <a:ext cx="6379030" cy="62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22FCF-04FF-4122-A860-E642BBEF27C7}">
      <dsp:nvSpPr>
        <dsp:cNvPr id="0" name=""/>
        <dsp:cNvSpPr/>
      </dsp:nvSpPr>
      <dsp:spPr>
        <a:xfrm>
          <a:off x="1290153" y="446"/>
          <a:ext cx="2399853" cy="143991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Productores </a:t>
          </a:r>
        </a:p>
      </dsp:txBody>
      <dsp:txXfrm>
        <a:off x="1290153" y="446"/>
        <a:ext cx="2399853" cy="1439912"/>
      </dsp:txXfrm>
    </dsp:sp>
    <dsp:sp modelId="{C7553468-F136-4CD2-855E-9C490EC6F70F}">
      <dsp:nvSpPr>
        <dsp:cNvPr id="0" name=""/>
        <dsp:cNvSpPr/>
      </dsp:nvSpPr>
      <dsp:spPr>
        <a:xfrm>
          <a:off x="3929992" y="446"/>
          <a:ext cx="2399853" cy="14399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Estado Provincial</a:t>
          </a:r>
        </a:p>
      </dsp:txBody>
      <dsp:txXfrm>
        <a:off x="3929992" y="446"/>
        <a:ext cx="2399853" cy="1439912"/>
      </dsp:txXfrm>
    </dsp:sp>
    <dsp:sp modelId="{24EB7A9B-CFEC-4F78-A24A-E0052317766D}">
      <dsp:nvSpPr>
        <dsp:cNvPr id="0" name=""/>
        <dsp:cNvSpPr/>
      </dsp:nvSpPr>
      <dsp:spPr>
        <a:xfrm>
          <a:off x="1290153" y="1680343"/>
          <a:ext cx="2399853" cy="143991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DPV</a:t>
          </a:r>
        </a:p>
      </dsp:txBody>
      <dsp:txXfrm>
        <a:off x="1290153" y="1680343"/>
        <a:ext cx="2399853" cy="1439912"/>
      </dsp:txXfrm>
    </dsp:sp>
    <dsp:sp modelId="{07ABB8D4-F842-4534-AB8B-E016D17540F3}">
      <dsp:nvSpPr>
        <dsp:cNvPr id="0" name=""/>
        <dsp:cNvSpPr/>
      </dsp:nvSpPr>
      <dsp:spPr>
        <a:xfrm>
          <a:off x="3929992" y="1680343"/>
          <a:ext cx="2399853" cy="143991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INTA</a:t>
          </a:r>
        </a:p>
      </dsp:txBody>
      <dsp:txXfrm>
        <a:off x="3929992" y="1680343"/>
        <a:ext cx="2399853" cy="1439912"/>
      </dsp:txXfrm>
    </dsp:sp>
    <dsp:sp modelId="{F49C735B-5CD0-4310-8B96-A1A62D5D010F}">
      <dsp:nvSpPr>
        <dsp:cNvPr id="0" name=""/>
        <dsp:cNvSpPr/>
      </dsp:nvSpPr>
      <dsp:spPr>
        <a:xfrm>
          <a:off x="2610073" y="3360241"/>
          <a:ext cx="2399853" cy="143991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Micro Región</a:t>
          </a:r>
        </a:p>
      </dsp:txBody>
      <dsp:txXfrm>
        <a:off x="2610073" y="3360241"/>
        <a:ext cx="2399853" cy="1439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C1343-8DDF-45A3-BD2A-6230D4EE52B9}">
      <dsp:nvSpPr>
        <dsp:cNvPr id="0" name=""/>
        <dsp:cNvSpPr/>
      </dsp:nvSpPr>
      <dsp:spPr>
        <a:xfrm>
          <a:off x="0" y="4049"/>
          <a:ext cx="7886699" cy="116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500" kern="1200" dirty="0"/>
            <a:t>Productor</a:t>
          </a:r>
        </a:p>
      </dsp:txBody>
      <dsp:txXfrm>
        <a:off x="5700" y="9749"/>
        <a:ext cx="7875299" cy="105365"/>
      </dsp:txXfrm>
    </dsp:sp>
    <dsp:sp modelId="{E830341F-9955-4DA3-8794-8857D63AF2BF}">
      <dsp:nvSpPr>
        <dsp:cNvPr id="0" name=""/>
        <dsp:cNvSpPr/>
      </dsp:nvSpPr>
      <dsp:spPr>
        <a:xfrm>
          <a:off x="0" y="120815"/>
          <a:ext cx="7886699" cy="461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2400" kern="1200" dirty="0"/>
            <a:t>Los productores dispondrían del capital de manera voluntaria.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2400" kern="1200" dirty="0"/>
            <a:t>El capital aportado sería deducido de cualquier impuesto provincial (</a:t>
          </a:r>
          <a:r>
            <a:rPr lang="es-AR" sz="2400" kern="1200" dirty="0" err="1"/>
            <a:t>ej.:inmobiliario</a:t>
          </a:r>
          <a:r>
            <a:rPr lang="es-AR" sz="2400" kern="1200" dirty="0"/>
            <a:t>) a lo largo del periodo de amortización, cancelación de deudas impositivas o formulación de créditos fiscales.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2400" kern="1200" dirty="0"/>
            <a:t>Aquellos frentista que no aporten, pagarán el impuesto con mejora.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2400" kern="1200" dirty="0">
              <a:solidFill>
                <a:srgbClr val="C00000"/>
              </a:solidFill>
            </a:rPr>
            <a:t>El productor avícola disminuirá en 36% en sus costos, el tambo 19% y el de porcinos en un 28%.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2400" kern="1200" dirty="0"/>
            <a:t>Reinvertirá los costos evitados, obtendrá certidumbre en su inversión, y podrá definir contratos productivos que le genere previsibilidad en el mediano plazo con las empresas integradoras.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AR" sz="2000" kern="1200" dirty="0"/>
        </a:p>
      </dsp:txBody>
      <dsp:txXfrm>
        <a:off x="0" y="120815"/>
        <a:ext cx="7886699" cy="4615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5C6CB-0576-45F0-82D5-6FCE79CD72EA}">
      <dsp:nvSpPr>
        <dsp:cNvPr id="0" name=""/>
        <dsp:cNvSpPr/>
      </dsp:nvSpPr>
      <dsp:spPr>
        <a:xfrm>
          <a:off x="1140299" y="486268"/>
          <a:ext cx="2419319" cy="2681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Inversión: 7 millones de dólares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16 Productores U$S 437.000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Deja de perder U$S U$S102.000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un campo de U$S 750.000 revalúa su capital a U$S 975.000</a:t>
          </a:r>
        </a:p>
      </dsp:txBody>
      <dsp:txXfrm>
        <a:off x="1202006" y="547975"/>
        <a:ext cx="2295905" cy="1983402"/>
      </dsp:txXfrm>
    </dsp:sp>
    <dsp:sp modelId="{D85D425B-7F71-4ED0-AF2E-8CC5D0D11EA2}">
      <dsp:nvSpPr>
        <dsp:cNvPr id="0" name=""/>
        <dsp:cNvSpPr/>
      </dsp:nvSpPr>
      <dsp:spPr>
        <a:xfrm>
          <a:off x="2405988" y="1787171"/>
          <a:ext cx="2795892" cy="2795892"/>
        </a:xfrm>
        <a:prstGeom prst="leftCircularArrow">
          <a:avLst>
            <a:gd name="adj1" fmla="val 3191"/>
            <a:gd name="adj2" fmla="val 393007"/>
            <a:gd name="adj3" fmla="val 1712248"/>
            <a:gd name="adj4" fmla="val 8568219"/>
            <a:gd name="adj5" fmla="val 372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EBAF2-0255-4102-AA03-2609804532F9}">
      <dsp:nvSpPr>
        <dsp:cNvPr id="0" name=""/>
        <dsp:cNvSpPr/>
      </dsp:nvSpPr>
      <dsp:spPr>
        <a:xfrm>
          <a:off x="1692106" y="3116632"/>
          <a:ext cx="2150505" cy="8551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productor</a:t>
          </a:r>
        </a:p>
      </dsp:txBody>
      <dsp:txXfrm>
        <a:off x="1717154" y="3141680"/>
        <a:ext cx="2100409" cy="805089"/>
      </dsp:txXfrm>
    </dsp:sp>
    <dsp:sp modelId="{A387838E-623A-4E85-B568-AAA19161202B}">
      <dsp:nvSpPr>
        <dsp:cNvPr id="0" name=""/>
        <dsp:cNvSpPr/>
      </dsp:nvSpPr>
      <dsp:spPr>
        <a:xfrm>
          <a:off x="3983469" y="639692"/>
          <a:ext cx="3102607" cy="3197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U$S 105.000 recaudación impositiva extra neta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Ejecuta obra pública sin modificar el presupuesto provincial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DPV: diseño y proyección de la obra</a:t>
          </a:r>
        </a:p>
      </dsp:txBody>
      <dsp:txXfrm>
        <a:off x="4057052" y="1398449"/>
        <a:ext cx="2955441" cy="2365140"/>
      </dsp:txXfrm>
    </dsp:sp>
    <dsp:sp modelId="{5F9F805D-C40A-4D23-8862-86269713EF0C}">
      <dsp:nvSpPr>
        <dsp:cNvPr id="0" name=""/>
        <dsp:cNvSpPr/>
      </dsp:nvSpPr>
      <dsp:spPr>
        <a:xfrm>
          <a:off x="4906464" y="158599"/>
          <a:ext cx="2150505" cy="855185"/>
        </a:xfrm>
        <a:prstGeom prst="roundRect">
          <a:avLst>
            <a:gd name="adj" fmla="val 10000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Estado</a:t>
          </a:r>
        </a:p>
      </dsp:txBody>
      <dsp:txXfrm>
        <a:off x="4931512" y="183647"/>
        <a:ext cx="2100409" cy="8050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87E2D-609D-4B23-81FE-E58B26C9F75A}">
      <dsp:nvSpPr>
        <dsp:cNvPr id="0" name=""/>
        <dsp:cNvSpPr/>
      </dsp:nvSpPr>
      <dsp:spPr>
        <a:xfrm>
          <a:off x="4390" y="1528526"/>
          <a:ext cx="2113925" cy="1743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Acceso a escuelas y centro de salud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Incremento de la población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Nuevos empleos</a:t>
          </a:r>
        </a:p>
      </dsp:txBody>
      <dsp:txXfrm>
        <a:off x="44514" y="1568650"/>
        <a:ext cx="2033677" cy="1289681"/>
      </dsp:txXfrm>
    </dsp:sp>
    <dsp:sp modelId="{F4083A3F-60CA-49F9-8DD4-9A4814EE6D57}">
      <dsp:nvSpPr>
        <dsp:cNvPr id="0" name=""/>
        <dsp:cNvSpPr/>
      </dsp:nvSpPr>
      <dsp:spPr>
        <a:xfrm>
          <a:off x="1212862" y="2017416"/>
          <a:ext cx="2222492" cy="2222492"/>
        </a:xfrm>
        <a:prstGeom prst="leftCircularArrow">
          <a:avLst>
            <a:gd name="adj1" fmla="val 2668"/>
            <a:gd name="adj2" fmla="val 324656"/>
            <a:gd name="adj3" fmla="val 2100167"/>
            <a:gd name="adj4" fmla="val 9024489"/>
            <a:gd name="adj5" fmla="val 311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31B90-5FE5-4BCF-B9C0-9D278ED7FEE3}">
      <dsp:nvSpPr>
        <dsp:cNvPr id="0" name=""/>
        <dsp:cNvSpPr/>
      </dsp:nvSpPr>
      <dsp:spPr>
        <a:xfrm>
          <a:off x="474151" y="2898456"/>
          <a:ext cx="1879044" cy="7472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Micro región</a:t>
          </a:r>
        </a:p>
      </dsp:txBody>
      <dsp:txXfrm>
        <a:off x="496037" y="2920342"/>
        <a:ext cx="1835272" cy="703462"/>
      </dsp:txXfrm>
    </dsp:sp>
    <dsp:sp modelId="{F11AB4C3-CFD4-4AFC-903B-A9EB513CD952}">
      <dsp:nvSpPr>
        <dsp:cNvPr id="0" name=""/>
        <dsp:cNvSpPr/>
      </dsp:nvSpPr>
      <dsp:spPr>
        <a:xfrm>
          <a:off x="2635597" y="1528526"/>
          <a:ext cx="2113925" cy="1743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5317"/>
              <a:satOff val="-14450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Con la información detallada provista por los estudios de INTA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Gestión de financiamiento por medio del consorcio </a:t>
          </a:r>
        </a:p>
      </dsp:txBody>
      <dsp:txXfrm>
        <a:off x="2675721" y="1942267"/>
        <a:ext cx="2033677" cy="1289681"/>
      </dsp:txXfrm>
    </dsp:sp>
    <dsp:sp modelId="{42AD6E5C-23F3-4A43-9DDE-4C420FFBC2F3}">
      <dsp:nvSpPr>
        <dsp:cNvPr id="0" name=""/>
        <dsp:cNvSpPr/>
      </dsp:nvSpPr>
      <dsp:spPr>
        <a:xfrm>
          <a:off x="3826453" y="492328"/>
          <a:ext cx="2492604" cy="2492604"/>
        </a:xfrm>
        <a:prstGeom prst="circularArrow">
          <a:avLst>
            <a:gd name="adj1" fmla="val 2379"/>
            <a:gd name="adj2" fmla="val 287539"/>
            <a:gd name="adj3" fmla="val 19536950"/>
            <a:gd name="adj4" fmla="val 12575511"/>
            <a:gd name="adj5" fmla="val 2776"/>
          </a:avLst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8F1EC-6104-449C-90FC-00CABF4F7322}">
      <dsp:nvSpPr>
        <dsp:cNvPr id="0" name=""/>
        <dsp:cNvSpPr/>
      </dsp:nvSpPr>
      <dsp:spPr>
        <a:xfrm>
          <a:off x="3105358" y="1154909"/>
          <a:ext cx="1879044" cy="747234"/>
        </a:xfrm>
        <a:prstGeom prst="roundRect">
          <a:avLst>
            <a:gd name="adj" fmla="val 10000"/>
          </a:avLst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trifásica</a:t>
          </a:r>
        </a:p>
      </dsp:txBody>
      <dsp:txXfrm>
        <a:off x="3127244" y="1176795"/>
        <a:ext cx="1835272" cy="703462"/>
      </dsp:txXfrm>
    </dsp:sp>
    <dsp:sp modelId="{D2574BE8-4E7E-481E-BF86-87A7BD581877}">
      <dsp:nvSpPr>
        <dsp:cNvPr id="0" name=""/>
        <dsp:cNvSpPr/>
      </dsp:nvSpPr>
      <dsp:spPr>
        <a:xfrm>
          <a:off x="5266804" y="1528526"/>
          <a:ext cx="2113925" cy="1743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Mayor producción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Mejora la recaudación del Estado</a:t>
          </a:r>
        </a:p>
      </dsp:txBody>
      <dsp:txXfrm>
        <a:off x="5306928" y="1568650"/>
        <a:ext cx="2033677" cy="1289681"/>
      </dsp:txXfrm>
    </dsp:sp>
    <dsp:sp modelId="{8EDDCD52-831F-4121-B435-705027C9A46E}">
      <dsp:nvSpPr>
        <dsp:cNvPr id="0" name=""/>
        <dsp:cNvSpPr/>
      </dsp:nvSpPr>
      <dsp:spPr>
        <a:xfrm>
          <a:off x="5477238" y="2515648"/>
          <a:ext cx="1879044" cy="747234"/>
        </a:xfrm>
        <a:prstGeom prst="roundRect">
          <a:avLst>
            <a:gd name="adj" fmla="val 10000"/>
          </a:avLst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Ídem proceso anterior</a:t>
          </a:r>
        </a:p>
      </dsp:txBody>
      <dsp:txXfrm>
        <a:off x="5499124" y="2537534"/>
        <a:ext cx="1835272" cy="7034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13139-35CA-4311-9E8B-B55C7DB316A4}">
      <dsp:nvSpPr>
        <dsp:cNvPr id="0" name=""/>
        <dsp:cNvSpPr/>
      </dsp:nvSpPr>
      <dsp:spPr>
        <a:xfrm>
          <a:off x="4390" y="1528526"/>
          <a:ext cx="2113925" cy="1743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Promoción en Giras comerciales internacionales de productos junto a la Ley de Consorcio Privado para caminos</a:t>
          </a:r>
        </a:p>
      </dsp:txBody>
      <dsp:txXfrm>
        <a:off x="44514" y="1568650"/>
        <a:ext cx="2033677" cy="1289681"/>
      </dsp:txXfrm>
    </dsp:sp>
    <dsp:sp modelId="{ECC16DC6-638B-4FFF-80E1-218301FC192D}">
      <dsp:nvSpPr>
        <dsp:cNvPr id="0" name=""/>
        <dsp:cNvSpPr/>
      </dsp:nvSpPr>
      <dsp:spPr>
        <a:xfrm>
          <a:off x="1212862" y="2017416"/>
          <a:ext cx="2222492" cy="2222492"/>
        </a:xfrm>
        <a:prstGeom prst="leftCircularArrow">
          <a:avLst>
            <a:gd name="adj1" fmla="val 2668"/>
            <a:gd name="adj2" fmla="val 324656"/>
            <a:gd name="adj3" fmla="val 2100167"/>
            <a:gd name="adj4" fmla="val 9024489"/>
            <a:gd name="adj5" fmla="val 31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5A5AF2-A8C4-44A8-806C-504589FBFD4A}">
      <dsp:nvSpPr>
        <dsp:cNvPr id="0" name=""/>
        <dsp:cNvSpPr/>
      </dsp:nvSpPr>
      <dsp:spPr>
        <a:xfrm>
          <a:off x="474151" y="2898456"/>
          <a:ext cx="1879044" cy="7472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Estado Provincial</a:t>
          </a:r>
        </a:p>
      </dsp:txBody>
      <dsp:txXfrm>
        <a:off x="496037" y="2920342"/>
        <a:ext cx="1835272" cy="703462"/>
      </dsp:txXfrm>
    </dsp:sp>
    <dsp:sp modelId="{E5CAE50A-785C-4142-86F0-08DC485B9FB4}">
      <dsp:nvSpPr>
        <dsp:cNvPr id="0" name=""/>
        <dsp:cNvSpPr/>
      </dsp:nvSpPr>
      <dsp:spPr>
        <a:xfrm>
          <a:off x="2635597" y="1528526"/>
          <a:ext cx="2113925" cy="1743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Inversión directa en compra instalación de frigorífico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Utiliza la Ley para invertir en conectores logísticos</a:t>
          </a:r>
        </a:p>
      </dsp:txBody>
      <dsp:txXfrm>
        <a:off x="2675721" y="1942267"/>
        <a:ext cx="2033677" cy="1289681"/>
      </dsp:txXfrm>
    </dsp:sp>
    <dsp:sp modelId="{E27D3009-CFE2-43B0-AEFE-A81B78FFA39A}">
      <dsp:nvSpPr>
        <dsp:cNvPr id="0" name=""/>
        <dsp:cNvSpPr/>
      </dsp:nvSpPr>
      <dsp:spPr>
        <a:xfrm>
          <a:off x="3826453" y="492328"/>
          <a:ext cx="2492604" cy="2492604"/>
        </a:xfrm>
        <a:prstGeom prst="circularArrow">
          <a:avLst>
            <a:gd name="adj1" fmla="val 2379"/>
            <a:gd name="adj2" fmla="val 287539"/>
            <a:gd name="adj3" fmla="val 19536950"/>
            <a:gd name="adj4" fmla="val 12575511"/>
            <a:gd name="adj5" fmla="val 277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74F09-8530-4AB9-8DA7-125142FF9528}">
      <dsp:nvSpPr>
        <dsp:cNvPr id="0" name=""/>
        <dsp:cNvSpPr/>
      </dsp:nvSpPr>
      <dsp:spPr>
        <a:xfrm>
          <a:off x="3105358" y="1154909"/>
          <a:ext cx="1879044" cy="7472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Empresas extranjera</a:t>
          </a:r>
        </a:p>
      </dsp:txBody>
      <dsp:txXfrm>
        <a:off x="3127244" y="1176795"/>
        <a:ext cx="1835272" cy="703462"/>
      </dsp:txXfrm>
    </dsp:sp>
    <dsp:sp modelId="{B5982D50-F81C-46F2-814D-FE1E5D01C877}">
      <dsp:nvSpPr>
        <dsp:cNvPr id="0" name=""/>
        <dsp:cNvSpPr/>
      </dsp:nvSpPr>
      <dsp:spPr>
        <a:xfrm>
          <a:off x="5266804" y="1528526"/>
          <a:ext cx="2113925" cy="1743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Genera empleo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Mayor recaudación a través de impuestos que no existirían sin el funcionamiento de la Ley.</a:t>
          </a:r>
        </a:p>
      </dsp:txBody>
      <dsp:txXfrm>
        <a:off x="5306928" y="1568650"/>
        <a:ext cx="2033677" cy="1289681"/>
      </dsp:txXfrm>
    </dsp:sp>
    <dsp:sp modelId="{76B2A485-F701-4018-8CA2-808665833231}">
      <dsp:nvSpPr>
        <dsp:cNvPr id="0" name=""/>
        <dsp:cNvSpPr/>
      </dsp:nvSpPr>
      <dsp:spPr>
        <a:xfrm>
          <a:off x="5736565" y="2898456"/>
          <a:ext cx="1879044" cy="7472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Estado Provincial</a:t>
          </a:r>
        </a:p>
      </dsp:txBody>
      <dsp:txXfrm>
        <a:off x="5758451" y="2920342"/>
        <a:ext cx="1835272" cy="703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3005" cy="494345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9121" y="0"/>
            <a:ext cx="2923005" cy="494345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7DF24DF-886E-4405-B6BB-FBAD0A833807}" type="datetimeFigureOut">
              <a:rPr lang="es-ES"/>
              <a:pPr>
                <a:defRPr/>
              </a:pPr>
              <a:t>05/10/2021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9915"/>
            <a:ext cx="2923005" cy="494344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9121" y="9379915"/>
            <a:ext cx="2923005" cy="494344"/>
          </a:xfrm>
          <a:prstGeom prst="rect">
            <a:avLst/>
          </a:prstGeom>
        </p:spPr>
        <p:txBody>
          <a:bodyPr vert="horz" wrap="square" lIns="90864" tIns="45432" rIns="90864" bIns="454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5C18838-2488-49AB-BBBD-A5A994C92F6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78988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3005" cy="494345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9121" y="0"/>
            <a:ext cx="2923005" cy="494345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D53F107-BFB0-46F3-BB41-F30D97294216}" type="datetimeFigureOut">
              <a:rPr lang="es-ES"/>
              <a:pPr>
                <a:defRPr/>
              </a:pPr>
              <a:t>05/10/2021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4" tIns="45432" rIns="90864" bIns="45432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4055" y="4690747"/>
            <a:ext cx="5395590" cy="4444364"/>
          </a:xfrm>
          <a:prstGeom prst="rect">
            <a:avLst/>
          </a:prstGeom>
        </p:spPr>
        <p:txBody>
          <a:bodyPr vert="horz" lIns="90864" tIns="45432" rIns="90864" bIns="45432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9915"/>
            <a:ext cx="2923005" cy="494344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9121" y="9379915"/>
            <a:ext cx="2923005" cy="494344"/>
          </a:xfrm>
          <a:prstGeom prst="rect">
            <a:avLst/>
          </a:prstGeom>
        </p:spPr>
        <p:txBody>
          <a:bodyPr vert="horz" wrap="square" lIns="90864" tIns="45432" rIns="90864" bIns="454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8DEC1C3-248E-4AC1-BC33-6C61F1E5DDB7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43211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269" indent="-2839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799" indent="-2271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0119" indent="-2271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4438" indent="-2271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758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3078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7397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1717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79152F-15A0-4B61-A258-90149FD3988D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6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EC1C3-248E-4AC1-BC33-6C61F1E5DDB7}" type="slidenum">
              <a:rPr lang="es-ES" altLang="es-AR" smtClean="0"/>
              <a:pPr>
                <a:defRPr/>
              </a:pPr>
              <a:t>10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19111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EC1C3-248E-4AC1-BC33-6C61F1E5DDB7}" type="slidenum">
              <a:rPr lang="es-ES" altLang="es-AR" smtClean="0"/>
              <a:pPr>
                <a:defRPr/>
              </a:pPr>
              <a:t>11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17445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EC1C3-248E-4AC1-BC33-6C61F1E5DDB7}" type="slidenum">
              <a:rPr lang="es-ES" altLang="es-AR" smtClean="0"/>
              <a:pPr>
                <a:defRPr/>
              </a:pPr>
              <a:t>12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17139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EC1C3-248E-4AC1-BC33-6C61F1E5DDB7}" type="slidenum">
              <a:rPr lang="es-ES" altLang="es-AR" smtClean="0"/>
              <a:pPr>
                <a:defRPr/>
              </a:pPr>
              <a:t>13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52462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EC1C3-248E-4AC1-BC33-6C61F1E5DDB7}" type="slidenum">
              <a:rPr lang="es-ES" altLang="es-AR" smtClean="0"/>
              <a:pPr>
                <a:defRPr/>
              </a:pPr>
              <a:t>18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52166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269" indent="-2839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799" indent="-2271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0119" indent="-2271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4438" indent="-2271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758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3078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7397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1717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79152F-15A0-4B61-A258-90149FD3988D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3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atula si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3 Conector recto"/>
          <p:cNvCxnSpPr/>
          <p:nvPr userDrawn="1"/>
        </p:nvCxnSpPr>
        <p:spPr>
          <a:xfrm flipV="1">
            <a:off x="3165475" y="3302000"/>
            <a:ext cx="2813050" cy="6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CuadroTexto"/>
          <p:cNvSpPr txBox="1">
            <a:spLocks noChangeArrowheads="1"/>
          </p:cNvSpPr>
          <p:nvPr userDrawn="1"/>
        </p:nvSpPr>
        <p:spPr bwMode="auto">
          <a:xfrm>
            <a:off x="5267325" y="352425"/>
            <a:ext cx="17907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7067550" y="354399"/>
            <a:ext cx="14097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1 Marcador de título"/>
          <p:cNvSpPr>
            <a:spLocks noGrp="1"/>
          </p:cNvSpPr>
          <p:nvPr>
            <p:ph type="title"/>
          </p:nvPr>
        </p:nvSpPr>
        <p:spPr bwMode="auto">
          <a:xfrm>
            <a:off x="4029075" y="2424113"/>
            <a:ext cx="4464050" cy="2170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6E6E6E"/>
                </a:solidFill>
              </a:defRPr>
            </a:lvl1pPr>
          </a:lstStyle>
          <a:p>
            <a:pPr lvl="0"/>
            <a:r>
              <a:rPr lang="es-ES" alt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701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Texto e imagen - Texto y tabla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3321958" y="1323975"/>
            <a:ext cx="5343780" cy="4381500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381000" y="1323975"/>
            <a:ext cx="2585700" cy="4381500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0210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atula con foto -puede cambiar foto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>
            <a:spLocks noChangeArrowheads="1"/>
          </p:cNvSpPr>
          <p:nvPr userDrawn="1"/>
        </p:nvSpPr>
        <p:spPr bwMode="auto">
          <a:xfrm>
            <a:off x="5486400" y="1597025"/>
            <a:ext cx="17907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7286625" y="1598999"/>
            <a:ext cx="14097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058862"/>
          </a:xfrm>
          <a:prstGeom prst="rect">
            <a:avLst/>
          </a:prstGeom>
        </p:spPr>
        <p:txBody>
          <a:bodyPr tIns="0" bIns="0" anchor="ctr"/>
          <a:lstStyle>
            <a:lvl1pPr algn="l">
              <a:defRPr sz="320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6777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atula si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3 Conector recto"/>
          <p:cNvCxnSpPr/>
          <p:nvPr userDrawn="1"/>
        </p:nvCxnSpPr>
        <p:spPr>
          <a:xfrm flipV="1">
            <a:off x="3165475" y="3302000"/>
            <a:ext cx="2813050" cy="6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CuadroTexto"/>
          <p:cNvSpPr txBox="1">
            <a:spLocks noChangeArrowheads="1"/>
          </p:cNvSpPr>
          <p:nvPr userDrawn="1"/>
        </p:nvSpPr>
        <p:spPr bwMode="auto">
          <a:xfrm>
            <a:off x="5267325" y="352425"/>
            <a:ext cx="17907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7067550" y="354399"/>
            <a:ext cx="14097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1 Marcador de título"/>
          <p:cNvSpPr>
            <a:spLocks noGrp="1"/>
          </p:cNvSpPr>
          <p:nvPr>
            <p:ph type="title"/>
          </p:nvPr>
        </p:nvSpPr>
        <p:spPr bwMode="auto">
          <a:xfrm>
            <a:off x="4029075" y="2424113"/>
            <a:ext cx="4464050" cy="2170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6E6E6E"/>
                </a:solidFill>
              </a:defRPr>
            </a:lvl1pPr>
          </a:lstStyle>
          <a:p>
            <a:pPr lvl="0"/>
            <a:r>
              <a:rPr lang="es-ES" alt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3062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D948-CD24-4534-AFA8-7123AC0941AC}" type="datetimeFigureOut">
              <a:rPr lang="es-AR" smtClean="0"/>
              <a:t>5/10/2021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CA62-F083-4AB6-B14A-9CD7A9B178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636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3"/>
          </p:nvPr>
        </p:nvSpPr>
        <p:spPr>
          <a:xfrm>
            <a:off x="412999" y="1332384"/>
            <a:ext cx="8281058" cy="4357216"/>
          </a:xfrm>
          <a:prstGeom prst="rect">
            <a:avLst/>
          </a:prstGeo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551277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3"/>
          </p:nvPr>
        </p:nvSpPr>
        <p:spPr>
          <a:xfrm>
            <a:off x="412999" y="1332384"/>
            <a:ext cx="8281058" cy="4357216"/>
          </a:xfrm>
          <a:prstGeom prst="rect">
            <a:avLst/>
          </a:prstGeo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551277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Texto e imagen - Texto y tabla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3321958" y="1323975"/>
            <a:ext cx="5343780" cy="4381500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381000" y="1323975"/>
            <a:ext cx="2585700" cy="4381500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8193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4640132" y="1354365"/>
            <a:ext cx="4040208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420914" y="1354365"/>
            <a:ext cx="3765990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171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Texto e imagen - Texto y tabla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3321958" y="1323975"/>
            <a:ext cx="5343780" cy="4381500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381000" y="1323975"/>
            <a:ext cx="2585700" cy="4381500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819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atula con foto -puede cambiar foto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>
            <a:spLocks noChangeArrowheads="1"/>
          </p:cNvSpPr>
          <p:nvPr userDrawn="1"/>
        </p:nvSpPr>
        <p:spPr bwMode="auto">
          <a:xfrm>
            <a:off x="5486400" y="1597025"/>
            <a:ext cx="17907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7286625" y="1598999"/>
            <a:ext cx="14097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0588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531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4640132" y="1354365"/>
            <a:ext cx="4040208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420914" y="1354365"/>
            <a:ext cx="3765990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5228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atula con foto 2 -puede cambiar foto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CuadroTexto"/>
          <p:cNvSpPr txBox="1">
            <a:spLocks noChangeArrowheads="1"/>
          </p:cNvSpPr>
          <p:nvPr userDrawn="1"/>
        </p:nvSpPr>
        <p:spPr bwMode="auto">
          <a:xfrm>
            <a:off x="5486400" y="1597025"/>
            <a:ext cx="17907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7286625" y="1598999"/>
            <a:ext cx="14097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0588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7" name="16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0" y="2336800"/>
            <a:ext cx="9144000" cy="3733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752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3"/>
          </p:nvPr>
        </p:nvSpPr>
        <p:spPr>
          <a:xfrm>
            <a:off x="412999" y="1332384"/>
            <a:ext cx="8281058" cy="4357216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95181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4640132" y="1354365"/>
            <a:ext cx="4040208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420914" y="1354365"/>
            <a:ext cx="3765990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171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3301216" y="1333500"/>
            <a:ext cx="2505264" cy="4362451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421218" y="1333500"/>
            <a:ext cx="2505264" cy="4362451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6"/>
          </p:nvPr>
        </p:nvSpPr>
        <p:spPr>
          <a:xfrm>
            <a:off x="6181536" y="1333500"/>
            <a:ext cx="2505264" cy="4362451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538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 /><Relationship Id="rId2" Type="http://schemas.openxmlformats.org/officeDocument/2006/relationships/slideLayout" Target="../slideLayouts/slideLayout5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.jpeg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6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 /><Relationship Id="rId3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3.xml" /><Relationship Id="rId2" Type="http://schemas.openxmlformats.org/officeDocument/2006/relationships/slideLayout" Target="../slideLayouts/slideLayout8.xml" /><Relationship Id="rId1" Type="http://schemas.openxmlformats.org/officeDocument/2006/relationships/slideLayout" Target="../slideLayouts/slideLayout7.xml" /><Relationship Id="rId6" Type="http://schemas.openxmlformats.org/officeDocument/2006/relationships/slideLayout" Target="../slideLayouts/slideLayout12.xml" /><Relationship Id="rId5" Type="http://schemas.openxmlformats.org/officeDocument/2006/relationships/slideLayout" Target="../slideLayouts/slideLayout11.xml" /><Relationship Id="rId4" Type="http://schemas.openxmlformats.org/officeDocument/2006/relationships/slideLayout" Target="../slideLayouts/slideLayout10.xml" /><Relationship Id="rId9" Type="http://schemas.openxmlformats.org/officeDocument/2006/relationships/image" Target="../media/image4.jpeg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13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20.xml" /><Relationship Id="rId12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18.xml" /><Relationship Id="rId15" Type="http://schemas.openxmlformats.org/officeDocument/2006/relationships/theme" Target="../theme/theme5.xml" /><Relationship Id="rId10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Relationship Id="rId14" Type="http://schemas.openxmlformats.org/officeDocument/2006/relationships/slideLayout" Target="../slideLayouts/slideLayout2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:\schvetz.natalia\Mis documentos\Natalia\Grafica\DISENOS\CVIS-GRAL-PL- Plantilla ppt porta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029075" y="2386013"/>
            <a:ext cx="44640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44" r:id="rId2"/>
    <p:sldLayoutId id="2147483845" r:id="rId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6E6E6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6E6E6E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6E6E6E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6E6E6E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6E6E6E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schvetz.natalia\Mis documentos\Natalia\Grafica\DISENOS\CVIS-GRAL-PL- Plantilla ppt portada f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2681"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4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chvetz.natalia\Mis documentos\Natalia\Grafica\DISENOS\CVIS-GRAL-PL- Plantilla ppt portada fot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"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323850" y="287338"/>
            <a:ext cx="8496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0000" rIns="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323850" y="1535113"/>
            <a:ext cx="84963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940425" y="6524625"/>
            <a:ext cx="2895600" cy="33337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eaLnBrk="1" hangingPunct="1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pic>
        <p:nvPicPr>
          <p:cNvPr id="4101" name="Picture 7" descr="d:\schvetz.natalia\Mis documentos\Natalia\Grafica\DISENOS\CVIS-GRAL-PL- Plantilla ppt interi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10/5/2021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5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7.xml" /><Relationship Id="rId6" Type="http://schemas.openxmlformats.org/officeDocument/2006/relationships/chart" Target="../charts/chart4.xml" /><Relationship Id="rId5" Type="http://schemas.openxmlformats.org/officeDocument/2006/relationships/chart" Target="../charts/chart3.xml" /><Relationship Id="rId4" Type="http://schemas.openxmlformats.org/officeDocument/2006/relationships/chart" Target="../charts/char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15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15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7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15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5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15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15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5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6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5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27.xml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587" y="613105"/>
            <a:ext cx="7835705" cy="919033"/>
          </a:xfr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A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costo de la intransitabilidad</a:t>
            </a:r>
            <a:br>
              <a:rPr lang="es-A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Caminos rurales: diagnóstico y propuesta de acción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2357938" y="4454658"/>
            <a:ext cx="4352352" cy="165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5400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E6E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E6E6E"/>
                </a:solidFill>
                <a:latin typeface="Arial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E6E6E"/>
                </a:solidFill>
                <a:latin typeface="Arial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E6E6E"/>
                </a:solidFill>
                <a:latin typeface="Arial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E6E6E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br>
              <a:rPr lang="es-AR" altLang="es-AR" sz="2000" b="1" dirty="0">
                <a:solidFill>
                  <a:schemeClr val="tx2"/>
                </a:solidFill>
              </a:rPr>
            </a:br>
            <a:br>
              <a:rPr lang="es-AR" altLang="es-AR" sz="2000" b="1" dirty="0">
                <a:solidFill>
                  <a:schemeClr val="tx2"/>
                </a:solidFill>
              </a:rPr>
            </a:br>
            <a:br>
              <a:rPr lang="es-AR" altLang="es-AR" sz="2000" b="1" dirty="0">
                <a:solidFill>
                  <a:schemeClr val="tx2"/>
                </a:solidFill>
              </a:rPr>
            </a:br>
            <a:br>
              <a:rPr lang="es-AR" altLang="es-AR" sz="2000" b="1" dirty="0">
                <a:solidFill>
                  <a:schemeClr val="tx2"/>
                </a:solidFill>
              </a:rPr>
            </a:br>
            <a:br>
              <a:rPr lang="es-AR" altLang="es-AR" sz="2000" b="1" dirty="0">
                <a:solidFill>
                  <a:schemeClr val="tx2"/>
                </a:solidFill>
              </a:rPr>
            </a:br>
            <a:endParaRPr lang="es-AR" altLang="es-AR" sz="3600" b="1" dirty="0">
              <a:solidFill>
                <a:schemeClr val="accent1"/>
              </a:solidFill>
            </a:endParaRPr>
          </a:p>
          <a:p>
            <a:pPr algn="ctr"/>
            <a:r>
              <a:rPr lang="es-AR" altLang="es-A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Lic. </a:t>
            </a:r>
            <a:r>
              <a:rPr lang="es-A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Matías Martínez</a:t>
            </a:r>
          </a:p>
          <a:p>
            <a:pPr algn="ctr" eaLnBrk="1" hangingPunct="1">
              <a:defRPr/>
            </a:pPr>
            <a:br>
              <a:rPr lang="es-AR" altLang="es-AR" b="1" dirty="0">
                <a:solidFill>
                  <a:schemeClr val="tx2"/>
                </a:solidFill>
              </a:rPr>
            </a:br>
            <a:endParaRPr lang="es-AR" altLang="es-AR" sz="3600" b="1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1702190"/>
            <a:ext cx="6675118" cy="37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6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contenido"/>
          <p:cNvSpPr>
            <a:spLocks noGrp="1"/>
          </p:cNvSpPr>
          <p:nvPr>
            <p:ph sz="quarter" idx="14"/>
          </p:nvPr>
        </p:nvSpPr>
        <p:spPr>
          <a:xfrm>
            <a:off x="741191" y="5656746"/>
            <a:ext cx="3279076" cy="70177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1400" dirty="0">
                <a:solidFill>
                  <a:schemeClr val="bg2"/>
                </a:solidFill>
              </a:rPr>
              <a:t>Traza Aldeas Santa Rosa/ San Rafael</a:t>
            </a:r>
          </a:p>
        </p:txBody>
      </p:sp>
      <p:graphicFrame>
        <p:nvGraphicFramePr>
          <p:cNvPr id="5" name="Marcador de contenido 6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383841797"/>
              </p:ext>
            </p:extLst>
          </p:nvPr>
        </p:nvGraphicFramePr>
        <p:xfrm>
          <a:off x="385568" y="1100761"/>
          <a:ext cx="4071189" cy="237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5568" y="200966"/>
            <a:ext cx="8730295" cy="878687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AR" b="1" dirty="0">
                <a:solidFill>
                  <a:schemeClr val="bg2"/>
                </a:solidFill>
                <a:cs typeface="Calibri" panose="020F0502020204030204" pitchFamily="34" charset="0"/>
              </a:rPr>
              <a:t>Causas y consecuencias</a:t>
            </a:r>
            <a:br>
              <a:rPr lang="es-AR" b="1" dirty="0">
                <a:solidFill>
                  <a:schemeClr val="bg2"/>
                </a:solidFill>
                <a:cs typeface="Calibri" panose="020F0502020204030204" pitchFamily="34" charset="0"/>
              </a:rPr>
            </a:br>
            <a:r>
              <a:rPr lang="es-AR" sz="2200" b="1" dirty="0">
                <a:solidFill>
                  <a:schemeClr val="bg2"/>
                </a:solidFill>
                <a:cs typeface="Calibri" panose="020F0502020204030204" pitchFamily="34" charset="0"/>
              </a:rPr>
              <a:t>Costos operativos extras</a:t>
            </a:r>
            <a:endParaRPr lang="es-ES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797829"/>
              </p:ext>
            </p:extLst>
          </p:nvPr>
        </p:nvGraphicFramePr>
        <p:xfrm>
          <a:off x="4572000" y="1244224"/>
          <a:ext cx="3534834" cy="237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938059"/>
              </p:ext>
            </p:extLst>
          </p:nvPr>
        </p:nvGraphicFramePr>
        <p:xfrm>
          <a:off x="741191" y="3839313"/>
          <a:ext cx="3762103" cy="215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559613"/>
              </p:ext>
            </p:extLst>
          </p:nvPr>
        </p:nvGraphicFramePr>
        <p:xfrm>
          <a:off x="4572000" y="3619166"/>
          <a:ext cx="3534834" cy="226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6874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contenido"/>
          <p:cNvSpPr>
            <a:spLocks noGrp="1"/>
          </p:cNvSpPr>
          <p:nvPr>
            <p:ph sz="quarter" idx="14"/>
          </p:nvPr>
        </p:nvSpPr>
        <p:spPr>
          <a:xfrm>
            <a:off x="741191" y="5656746"/>
            <a:ext cx="3279076" cy="70177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1400" dirty="0">
                <a:solidFill>
                  <a:schemeClr val="bg2"/>
                </a:solidFill>
              </a:rPr>
              <a:t>Traza Aldeas Santa Rosa/ San Rafael</a:t>
            </a:r>
          </a:p>
        </p:txBody>
      </p:sp>
      <p:graphicFrame>
        <p:nvGraphicFramePr>
          <p:cNvPr id="11" name="Marcador de contenido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829862612"/>
              </p:ext>
            </p:extLst>
          </p:nvPr>
        </p:nvGraphicFramePr>
        <p:xfrm>
          <a:off x="628650" y="1058091"/>
          <a:ext cx="78867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8472" y="200966"/>
            <a:ext cx="8807391" cy="812586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AR" b="1" dirty="0">
                <a:solidFill>
                  <a:schemeClr val="bg2"/>
                </a:solidFill>
                <a:cs typeface="Calibri" panose="020F0502020204030204" pitchFamily="34" charset="0"/>
              </a:rPr>
              <a:t>Causas y consecuencias</a:t>
            </a:r>
            <a:br>
              <a:rPr lang="es-AR" b="1" dirty="0">
                <a:solidFill>
                  <a:schemeClr val="bg2"/>
                </a:solidFill>
                <a:cs typeface="Calibri" panose="020F0502020204030204" pitchFamily="34" charset="0"/>
              </a:rPr>
            </a:br>
            <a:r>
              <a:rPr lang="es-AR" sz="2200" b="1" dirty="0">
                <a:solidFill>
                  <a:schemeClr val="bg2"/>
                </a:solidFill>
                <a:cs typeface="Calibri" panose="020F0502020204030204" pitchFamily="34" charset="0"/>
              </a:rPr>
              <a:t>Ineficiencia en la actividad</a:t>
            </a:r>
            <a:endParaRPr lang="es-ES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7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contenido"/>
          <p:cNvSpPr>
            <a:spLocks noGrp="1"/>
          </p:cNvSpPr>
          <p:nvPr>
            <p:ph sz="quarter" idx="14"/>
          </p:nvPr>
        </p:nvSpPr>
        <p:spPr>
          <a:xfrm>
            <a:off x="741191" y="5656746"/>
            <a:ext cx="3279076" cy="70177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1400" dirty="0">
                <a:solidFill>
                  <a:schemeClr val="bg2"/>
                </a:solidFill>
              </a:rPr>
              <a:t>Traza Aldeas Santa Rosa/ San Rafael</a:t>
            </a:r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28649" y="1246909"/>
            <a:ext cx="8210551" cy="4553000"/>
          </a:xfrm>
          <a:prstGeom prst="rect">
            <a:avLst/>
          </a:prstGeom>
        </p:spPr>
      </p:pic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301160" y="130626"/>
            <a:ext cx="8730295" cy="612775"/>
          </a:xfrm>
        </p:spPr>
        <p:txBody>
          <a:bodyPr>
            <a:normAutofit fontScale="90000"/>
          </a:bodyPr>
          <a:lstStyle/>
          <a:p>
            <a:pPr lvl="0" algn="r"/>
            <a:r>
              <a:rPr lang="es-AR" b="1" dirty="0">
                <a:solidFill>
                  <a:schemeClr val="bg2"/>
                </a:solidFill>
                <a:cs typeface="Calibri" panose="020F0502020204030204" pitchFamily="34" charset="0"/>
              </a:rPr>
              <a:t>Impacto en las exportaciones</a:t>
            </a:r>
            <a:endParaRPr lang="es-ES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856509" y="1149927"/>
            <a:ext cx="706582" cy="2632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/>
          <p:cNvSpPr/>
          <p:nvPr/>
        </p:nvSpPr>
        <p:spPr>
          <a:xfrm>
            <a:off x="4380633" y="2438400"/>
            <a:ext cx="706582" cy="1343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190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contenido"/>
          <p:cNvSpPr>
            <a:spLocks noGrp="1"/>
          </p:cNvSpPr>
          <p:nvPr>
            <p:ph sz="quarter" idx="14"/>
          </p:nvPr>
        </p:nvSpPr>
        <p:spPr>
          <a:xfrm>
            <a:off x="741191" y="5656746"/>
            <a:ext cx="3279076" cy="70177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1400" dirty="0">
                <a:solidFill>
                  <a:schemeClr val="bg2"/>
                </a:solidFill>
              </a:rPr>
              <a:t>Traza Aldeas Santa Rosa/ San Rafael</a:t>
            </a:r>
          </a:p>
        </p:txBody>
      </p:sp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301160" y="130626"/>
            <a:ext cx="8730295" cy="612775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/>
            <a:r>
              <a:rPr lang="es-AR" b="1" dirty="0">
                <a:solidFill>
                  <a:schemeClr val="bg2"/>
                </a:solidFill>
                <a:cs typeface="Calibri" panose="020F0502020204030204" pitchFamily="34" charset="0"/>
              </a:rPr>
              <a:t>Impacto económico</a:t>
            </a:r>
            <a:endParaRPr lang="es-ES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172986"/>
              </p:ext>
            </p:extLst>
          </p:nvPr>
        </p:nvGraphicFramePr>
        <p:xfrm>
          <a:off x="741191" y="1219200"/>
          <a:ext cx="7446845" cy="443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995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Acceso Aldea San Antonio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992138"/>
              </p:ext>
            </p:extLst>
          </p:nvPr>
        </p:nvGraphicFramePr>
        <p:xfrm>
          <a:off x="886691" y="2276559"/>
          <a:ext cx="6442364" cy="2526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7563">
                  <a:extLst>
                    <a:ext uri="{9D8B030D-6E8A-4147-A177-3AD203B41FA5}">
                      <a16:colId xmlns:a16="http://schemas.microsoft.com/office/drawing/2014/main" val="4075402776"/>
                    </a:ext>
                  </a:extLst>
                </a:gridCol>
                <a:gridCol w="3464801">
                  <a:extLst>
                    <a:ext uri="{9D8B030D-6E8A-4147-A177-3AD203B41FA5}">
                      <a16:colId xmlns:a16="http://schemas.microsoft.com/office/drawing/2014/main" val="3159183716"/>
                    </a:ext>
                  </a:extLst>
                </a:gridCol>
              </a:tblGrid>
              <a:tr h="23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costos evitados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Monto anual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7173315"/>
                  </a:ext>
                </a:extLst>
              </a:tr>
              <a:tr h="23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desgaste vehicular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$ 11.712.890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89586452"/>
                  </a:ext>
                </a:extLst>
              </a:tr>
              <a:tr h="474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traslado hasta el cruce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$ 1.182.600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85302676"/>
                  </a:ext>
                </a:extLst>
              </a:tr>
              <a:tr h="23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mantenimiento ripio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$ 3.827.278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95977214"/>
                  </a:ext>
                </a:extLst>
              </a:tr>
              <a:tr h="474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costos extras ponedoras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$ 1.468.800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41839724"/>
                  </a:ext>
                </a:extLst>
              </a:tr>
              <a:tr h="26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95515377"/>
                  </a:ext>
                </a:extLst>
              </a:tr>
              <a:tr h="23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total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$ 18.191.568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1947825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483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AR" altLang="es-A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0327" y="1403670"/>
            <a:ext cx="7315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Costo construcción camino (año 2017)  $70.000.000</a:t>
            </a:r>
          </a:p>
        </p:txBody>
      </p:sp>
    </p:spTree>
    <p:extLst>
      <p:ext uri="{BB962C8B-B14F-4D97-AF65-F5344CB8AC3E}">
        <p14:creationId xmlns:p14="http://schemas.microsoft.com/office/powerpoint/2010/main" val="112052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Puente Don Cristóbal - </a:t>
            </a:r>
            <a:r>
              <a:rPr lang="es-AR" dirty="0" err="1"/>
              <a:t>Nogoyá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158138"/>
              </p:ext>
            </p:extLst>
          </p:nvPr>
        </p:nvGraphicFramePr>
        <p:xfrm>
          <a:off x="1330036" y="2313710"/>
          <a:ext cx="5444837" cy="2622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154">
                  <a:extLst>
                    <a:ext uri="{9D8B030D-6E8A-4147-A177-3AD203B41FA5}">
                      <a16:colId xmlns:a16="http://schemas.microsoft.com/office/drawing/2014/main" val="155557491"/>
                    </a:ext>
                  </a:extLst>
                </a:gridCol>
                <a:gridCol w="2912683">
                  <a:extLst>
                    <a:ext uri="{9D8B030D-6E8A-4147-A177-3AD203B41FA5}">
                      <a16:colId xmlns:a16="http://schemas.microsoft.com/office/drawing/2014/main" val="3102749289"/>
                    </a:ext>
                  </a:extLst>
                </a:gridCol>
              </a:tblGrid>
              <a:tr h="574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sector</a:t>
                      </a:r>
                      <a:endParaRPr lang="es-A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costos evitados</a:t>
                      </a:r>
                      <a:endParaRPr lang="es-A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68345914"/>
                  </a:ext>
                </a:extLst>
              </a:tr>
              <a:tr h="28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agricultura</a:t>
                      </a:r>
                      <a:endParaRPr lang="es-A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$ 5.407.704</a:t>
                      </a:r>
                      <a:endParaRPr lang="es-A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3331845"/>
                  </a:ext>
                </a:extLst>
              </a:tr>
              <a:tr h="28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ganadería</a:t>
                      </a:r>
                      <a:endParaRPr lang="es-A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$ 3.193.618</a:t>
                      </a:r>
                      <a:endParaRPr lang="es-A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68875344"/>
                  </a:ext>
                </a:extLst>
              </a:tr>
              <a:tr h="28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avicultura</a:t>
                      </a:r>
                      <a:endParaRPr lang="es-A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$ 1.461.918</a:t>
                      </a:r>
                      <a:endParaRPr lang="es-A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91710748"/>
                  </a:ext>
                </a:extLst>
              </a:tr>
              <a:tr h="283682">
                <a:tc>
                  <a:txBody>
                    <a:bodyPr/>
                    <a:lstStyle/>
                    <a:p>
                      <a:endParaRPr lang="es-AR" sz="24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AR" sz="24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67092106"/>
                  </a:ext>
                </a:extLst>
              </a:tr>
              <a:tr h="28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total</a:t>
                      </a:r>
                      <a:endParaRPr lang="es-A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$ 10.063.240</a:t>
                      </a:r>
                      <a:endParaRPr lang="es-A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62407185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40327" y="1403670"/>
            <a:ext cx="7315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Costo construcción Puente (año 2017)  $70.000.000</a:t>
            </a:r>
          </a:p>
        </p:txBody>
      </p:sp>
    </p:spTree>
    <p:extLst>
      <p:ext uri="{BB962C8B-B14F-4D97-AF65-F5344CB8AC3E}">
        <p14:creationId xmlns:p14="http://schemas.microsoft.com/office/powerpoint/2010/main" val="1155770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301160" y="130626"/>
            <a:ext cx="8730295" cy="612775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AR" b="1" dirty="0">
                <a:solidFill>
                  <a:schemeClr val="bg2"/>
                </a:solidFill>
                <a:cs typeface="Calibri" panose="020F0502020204030204" pitchFamily="34" charset="0"/>
              </a:rPr>
              <a:t>Impacto impositivo (en U$S)</a:t>
            </a:r>
            <a:endParaRPr lang="es-ES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489711"/>
              </p:ext>
            </p:extLst>
          </p:nvPr>
        </p:nvGraphicFramePr>
        <p:xfrm>
          <a:off x="535155" y="1031966"/>
          <a:ext cx="7925799" cy="484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533143" y="3641233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chemeClr val="tx2"/>
                </a:solidFill>
              </a:rPr>
              <a:t>$</a:t>
            </a:r>
            <a:r>
              <a:rPr lang="es-AR" sz="2400" dirty="0">
                <a:solidFill>
                  <a:schemeClr val="tx2"/>
                </a:solidFill>
              </a:rPr>
              <a:t> </a:t>
            </a:r>
            <a:r>
              <a:rPr lang="es-AR" sz="1600" dirty="0">
                <a:solidFill>
                  <a:schemeClr val="tx2"/>
                </a:solidFill>
              </a:rPr>
              <a:t>128.000</a:t>
            </a:r>
          </a:p>
        </p:txBody>
      </p:sp>
    </p:spTree>
    <p:extLst>
      <p:ext uri="{BB962C8B-B14F-4D97-AF65-F5344CB8AC3E}">
        <p14:creationId xmlns:p14="http://schemas.microsoft.com/office/powerpoint/2010/main" val="219446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800" dirty="0"/>
              <a:t>Actores Involucrados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89937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406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contenido"/>
          <p:cNvSpPr>
            <a:spLocks noGrp="1"/>
          </p:cNvSpPr>
          <p:nvPr>
            <p:ph sz="quarter" idx="14"/>
          </p:nvPr>
        </p:nvSpPr>
        <p:spPr>
          <a:xfrm>
            <a:off x="741191" y="5656746"/>
            <a:ext cx="3279076" cy="70177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1400" dirty="0">
                <a:solidFill>
                  <a:schemeClr val="bg2"/>
                </a:solidFill>
              </a:rPr>
              <a:t>Traza Aldeas Santa Rosa/ San Rafael</a:t>
            </a:r>
          </a:p>
        </p:txBody>
      </p:sp>
      <p:graphicFrame>
        <p:nvGraphicFramePr>
          <p:cNvPr id="9" name="Marcador de contenido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660743451"/>
              </p:ext>
            </p:extLst>
          </p:nvPr>
        </p:nvGraphicFramePr>
        <p:xfrm>
          <a:off x="722957" y="1062111"/>
          <a:ext cx="7886700" cy="474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279126" y="306896"/>
            <a:ext cx="8730295" cy="612775"/>
          </a:xfr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es-AR" sz="3200" b="1" dirty="0">
                <a:solidFill>
                  <a:schemeClr val="bg2"/>
                </a:solidFill>
                <a:cs typeface="Calibri" panose="020F0502020204030204" pitchFamily="34" charset="0"/>
              </a:rPr>
              <a:t>Propuesta: consorcio público-privado</a:t>
            </a:r>
            <a:endParaRPr lang="es-ES" sz="3200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6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/>
              <a:t>Generación Desarrollo económico (Escenario I)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649897"/>
              </p:ext>
            </p:extLst>
          </p:nvPr>
        </p:nvGraphicFramePr>
        <p:xfrm>
          <a:off x="323850" y="1535112"/>
          <a:ext cx="8496300" cy="407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77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Casos a evaluar: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8576115"/>
              </p:ext>
            </p:extLst>
          </p:nvPr>
        </p:nvGraphicFramePr>
        <p:xfrm>
          <a:off x="412750" y="997527"/>
          <a:ext cx="8281988" cy="469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091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95215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8451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66044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476250" y="439738"/>
            <a:ext cx="8496300" cy="612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90000" rIns="0" bIns="900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s-ES" dirty="0"/>
              <a:t>Generación Desarrollo económico (Escenario II)</a:t>
            </a:r>
          </a:p>
        </p:txBody>
      </p:sp>
    </p:spTree>
    <p:extLst>
      <p:ext uri="{BB962C8B-B14F-4D97-AF65-F5344CB8AC3E}">
        <p14:creationId xmlns:p14="http://schemas.microsoft.com/office/powerpoint/2010/main" val="2255358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Evaluación Financiera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274320" y="2128342"/>
            <a:ext cx="160673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Costo camino</a:t>
            </a:r>
          </a:p>
          <a:p>
            <a:pPr algn="ctr"/>
            <a:r>
              <a:rPr lang="es-AR" dirty="0"/>
              <a:t>U$S 7.000.000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83474" y="1486460"/>
            <a:ext cx="142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Cantidad productores</a:t>
            </a:r>
          </a:p>
          <a:p>
            <a:pPr algn="ctr"/>
            <a:r>
              <a:rPr lang="es-AR" dirty="0"/>
              <a:t>16</a:t>
            </a:r>
          </a:p>
          <a:p>
            <a:endParaRPr lang="es-AR" dirty="0"/>
          </a:p>
        </p:txBody>
      </p:sp>
      <p:sp>
        <p:nvSpPr>
          <p:cNvPr id="9" name="CuadroTexto 8"/>
          <p:cNvSpPr txBox="1"/>
          <p:nvPr/>
        </p:nvSpPr>
        <p:spPr>
          <a:xfrm>
            <a:off x="4556280" y="1404657"/>
            <a:ext cx="142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Cuota crédito U$S 437.500</a:t>
            </a:r>
          </a:p>
          <a:p>
            <a:endParaRPr lang="es-AR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517871" y="1442948"/>
            <a:ext cx="185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Cuota mensual camino</a:t>
            </a:r>
          </a:p>
          <a:p>
            <a:pPr algn="ctr"/>
            <a:r>
              <a:rPr lang="es-AR" dirty="0"/>
              <a:t>U$S 3.648</a:t>
            </a:r>
          </a:p>
          <a:p>
            <a:endParaRPr lang="es-AR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48046" y="3436683"/>
            <a:ext cx="185928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Compra cosechadora/</a:t>
            </a:r>
          </a:p>
          <a:p>
            <a:pPr algn="ctr"/>
            <a:r>
              <a:rPr lang="es-AR" dirty="0"/>
              <a:t>galpón </a:t>
            </a:r>
          </a:p>
          <a:p>
            <a:pPr algn="ctr"/>
            <a:r>
              <a:rPr lang="es-AR" dirty="0"/>
              <a:t>U$S 500.000</a:t>
            </a:r>
          </a:p>
          <a:p>
            <a:endParaRPr lang="es-AR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483590" y="3796588"/>
            <a:ext cx="185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Cuota mensual a 5 años</a:t>
            </a:r>
          </a:p>
          <a:p>
            <a:pPr algn="ctr"/>
            <a:r>
              <a:rPr lang="es-AR" dirty="0"/>
              <a:t>U$S 8.333</a:t>
            </a:r>
          </a:p>
          <a:p>
            <a:endParaRPr lang="es-AR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924910" y="4542249"/>
            <a:ext cx="1859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/>
              <a:t>Si viene año </a:t>
            </a:r>
            <a:r>
              <a:rPr lang="es-AR" sz="1400" dirty="0" err="1"/>
              <a:t>llovedor</a:t>
            </a:r>
            <a:r>
              <a:rPr lang="es-AR" sz="1400" dirty="0"/>
              <a:t> o sequía la maquina no genera benéficos extras</a:t>
            </a:r>
          </a:p>
          <a:p>
            <a:endParaRPr lang="es-A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628968" y="2824404"/>
            <a:ext cx="185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Costos evitados por año</a:t>
            </a:r>
          </a:p>
          <a:p>
            <a:pPr algn="ctr"/>
            <a:r>
              <a:rPr lang="es-AR" dirty="0"/>
              <a:t>U$S 102.000</a:t>
            </a:r>
          </a:p>
          <a:p>
            <a:endParaRPr lang="es-AR" dirty="0"/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2031306" y="1941533"/>
            <a:ext cx="601616" cy="330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4127400" y="1849270"/>
            <a:ext cx="439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969231" y="1849270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ón 1 27"/>
          <p:cNvSpPr/>
          <p:nvPr/>
        </p:nvSpPr>
        <p:spPr>
          <a:xfrm>
            <a:off x="6153975" y="2250144"/>
            <a:ext cx="2850376" cy="2146609"/>
          </a:xfrm>
          <a:prstGeom prst="irregularSeal1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2151411" y="4175347"/>
            <a:ext cx="3614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4085022" y="4396752"/>
            <a:ext cx="431691" cy="145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xplosión 1 35"/>
          <p:cNvSpPr/>
          <p:nvPr/>
        </p:nvSpPr>
        <p:spPr>
          <a:xfrm>
            <a:off x="4395864" y="3828013"/>
            <a:ext cx="2917373" cy="2286000"/>
          </a:xfrm>
          <a:prstGeom prst="irregularSeal1">
            <a:avLst/>
          </a:prstGeom>
          <a:solidFill>
            <a:schemeClr val="accent2">
              <a:lumMod val="40000"/>
              <a:lumOff val="6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140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400" b="1" dirty="0"/>
              <a:t>¿Cómo hace el productor para obtener financiamiento?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/>
              <a:t>Una vez efectivizada la LEY, el consorcio podrá gestionar financiamiento por:</a:t>
            </a:r>
          </a:p>
          <a:p>
            <a:pPr marL="0" indent="0" algn="just">
              <a:buNone/>
            </a:pPr>
            <a:endParaRPr lang="es-AR" dirty="0"/>
          </a:p>
          <a:p>
            <a:pPr lvl="1" algn="just"/>
            <a:r>
              <a:rPr lang="es-AR" dirty="0"/>
              <a:t>Los productores integrantes del consorcio dispondrían de representación jurídica</a:t>
            </a:r>
          </a:p>
          <a:p>
            <a:pPr lvl="1" algn="just"/>
            <a:r>
              <a:rPr lang="es-AR" dirty="0"/>
              <a:t>Organismos nacionales e internacionales que financien políticas de desarrollo productivos.</a:t>
            </a:r>
          </a:p>
          <a:p>
            <a:pPr lvl="1" algn="just"/>
            <a:r>
              <a:rPr lang="es-AR" dirty="0"/>
              <a:t> Bancos Privados y Públicos.</a:t>
            </a:r>
          </a:p>
          <a:p>
            <a:pPr lvl="1" algn="just"/>
            <a:r>
              <a:rPr lang="es-AR" dirty="0"/>
              <a:t>Generación de fidecomisos financieros.</a:t>
            </a:r>
          </a:p>
          <a:p>
            <a:pPr lvl="1" algn="just"/>
            <a:r>
              <a:rPr lang="es-AR" dirty="0"/>
              <a:t>Diferentes instrumentos financieros existentes en el mercado para desarrollos privados.</a:t>
            </a:r>
          </a:p>
          <a:p>
            <a:pPr marL="0" indent="0" algn="just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20273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sz="5400" dirty="0"/>
              <a:t>¿Han sido exitosas las leyes que utilizan deducción impositiva para la producción?</a:t>
            </a:r>
          </a:p>
        </p:txBody>
      </p:sp>
    </p:spTree>
    <p:extLst>
      <p:ext uri="{BB962C8B-B14F-4D97-AF65-F5344CB8AC3E}">
        <p14:creationId xmlns:p14="http://schemas.microsoft.com/office/powerpoint/2010/main" val="936671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1084217"/>
            <a:ext cx="8496300" cy="1136469"/>
          </a:xfrm>
        </p:spPr>
        <p:txBody>
          <a:bodyPr/>
          <a:lstStyle/>
          <a:p>
            <a:r>
              <a:rPr lang="es-AR" sz="3200" dirty="0">
                <a:solidFill>
                  <a:schemeClr val="bg2">
                    <a:lumMod val="25000"/>
                  </a:schemeClr>
                </a:solidFill>
              </a:rPr>
              <a:t>¿Funcionan las políticas de desarrollo con deducciones impositivas?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928269"/>
              </p:ext>
            </p:extLst>
          </p:nvPr>
        </p:nvGraphicFramePr>
        <p:xfrm>
          <a:off x="444137" y="2313154"/>
          <a:ext cx="7955280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9448">
                  <a:extLst>
                    <a:ext uri="{9D8B030D-6E8A-4147-A177-3AD203B41FA5}">
                      <a16:colId xmlns:a16="http://schemas.microsoft.com/office/drawing/2014/main" val="3517455582"/>
                    </a:ext>
                  </a:extLst>
                </a:gridCol>
                <a:gridCol w="3277310">
                  <a:extLst>
                    <a:ext uri="{9D8B030D-6E8A-4147-A177-3AD203B41FA5}">
                      <a16:colId xmlns:a16="http://schemas.microsoft.com/office/drawing/2014/main" val="1834715751"/>
                    </a:ext>
                  </a:extLst>
                </a:gridCol>
                <a:gridCol w="808522">
                  <a:extLst>
                    <a:ext uri="{9D8B030D-6E8A-4147-A177-3AD203B41FA5}">
                      <a16:colId xmlns:a16="http://schemas.microsoft.com/office/drawing/2014/main" val="3642355733"/>
                    </a:ext>
                  </a:extLst>
                </a:gridCol>
              </a:tblGrid>
              <a:tr h="2724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 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Medido en dólares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endParaRPr lang="es-A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8" marR="55718" marT="0" marB="0"/>
                </a:tc>
                <a:extLst>
                  <a:ext uri="{0D108BD9-81ED-4DB2-BD59-A6C34878D82A}">
                    <a16:rowId xmlns:a16="http://schemas.microsoft.com/office/drawing/2014/main" val="880668264"/>
                  </a:ext>
                </a:extLst>
              </a:tr>
              <a:tr h="54480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Convenio Universidades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U$S                      669.553 </a:t>
                      </a:r>
                      <a:endParaRPr lang="es-AR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0,3%</a:t>
                      </a:r>
                      <a:endParaRPr lang="es-AR" sz="18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extLst>
                  <a:ext uri="{0D108BD9-81ED-4DB2-BD59-A6C34878D82A}">
                    <a16:rowId xmlns:a16="http://schemas.microsoft.com/office/drawing/2014/main" val="1798652082"/>
                  </a:ext>
                </a:extLst>
              </a:tr>
              <a:tr h="54480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Regalías INTA (convenio BASF)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U$S             110.130.195 </a:t>
                      </a:r>
                      <a:endParaRPr lang="es-AR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49,6%</a:t>
                      </a:r>
                      <a:endParaRPr lang="es-AR" sz="18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extLst>
                  <a:ext uri="{0D108BD9-81ED-4DB2-BD59-A6C34878D82A}">
                    <a16:rowId xmlns:a16="http://schemas.microsoft.com/office/drawing/2014/main" val="4057258385"/>
                  </a:ext>
                </a:extLst>
              </a:tr>
              <a:tr h="54480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Costos evitados emisión GEI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U$S                  1.153.343 </a:t>
                      </a:r>
                      <a:endParaRPr lang="es-AR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0,5%</a:t>
                      </a:r>
                      <a:endParaRPr lang="es-AR" sz="18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extLst>
                  <a:ext uri="{0D108BD9-81ED-4DB2-BD59-A6C34878D82A}">
                    <a16:rowId xmlns:a16="http://schemas.microsoft.com/office/drawing/2014/main" val="4057754172"/>
                  </a:ext>
                </a:extLst>
              </a:tr>
              <a:tr h="54480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Costos evitados productores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U$S             110.218.976 </a:t>
                      </a:r>
                      <a:endParaRPr lang="es-AR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49,6%</a:t>
                      </a:r>
                      <a:endParaRPr lang="es-AR" sz="18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extLst>
                  <a:ext uri="{0D108BD9-81ED-4DB2-BD59-A6C34878D82A}">
                    <a16:rowId xmlns:a16="http://schemas.microsoft.com/office/drawing/2014/main" val="3765731955"/>
                  </a:ext>
                </a:extLst>
              </a:tr>
              <a:tr h="154773">
                <a:tc>
                  <a:txBody>
                    <a:bodyPr/>
                    <a:lstStyle/>
                    <a:p>
                      <a:endParaRPr lang="es-A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ctr"/>
                      <a:endParaRPr lang="es-AR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ctr"/>
                      <a:endParaRPr lang="es-AR" sz="18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8" marR="55718" marT="0" marB="0"/>
                </a:tc>
                <a:extLst>
                  <a:ext uri="{0D108BD9-81ED-4DB2-BD59-A6C34878D82A}">
                    <a16:rowId xmlns:a16="http://schemas.microsoft.com/office/drawing/2014/main" val="2472598226"/>
                  </a:ext>
                </a:extLst>
              </a:tr>
              <a:tr h="54480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total beneficios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U$S             222.172.068 </a:t>
                      </a:r>
                      <a:endParaRPr lang="es-AR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8" marR="55718" marT="0" marB="0"/>
                </a:tc>
                <a:tc>
                  <a:txBody>
                    <a:bodyPr/>
                    <a:lstStyle/>
                    <a:p>
                      <a:pPr algn="ctr"/>
                      <a:endParaRPr lang="es-AR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8" marR="55718" marT="0" marB="0"/>
                </a:tc>
                <a:extLst>
                  <a:ext uri="{0D108BD9-81ED-4DB2-BD59-A6C34878D82A}">
                    <a16:rowId xmlns:a16="http://schemas.microsoft.com/office/drawing/2014/main" val="2839904918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188029" y="283863"/>
            <a:ext cx="476794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Ley PROARROZ</a:t>
            </a:r>
          </a:p>
        </p:txBody>
      </p:sp>
    </p:spTree>
    <p:extLst>
      <p:ext uri="{BB962C8B-B14F-4D97-AF65-F5344CB8AC3E}">
        <p14:creationId xmlns:p14="http://schemas.microsoft.com/office/powerpoint/2010/main" val="1344348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246142" y="181180"/>
            <a:ext cx="6651716" cy="797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Ley Conservación de Suelos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61056"/>
              </p:ext>
            </p:extLst>
          </p:nvPr>
        </p:nvGraphicFramePr>
        <p:xfrm>
          <a:off x="323850" y="3084723"/>
          <a:ext cx="7288805" cy="1923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7754">
                  <a:extLst>
                    <a:ext uri="{9D8B030D-6E8A-4147-A177-3AD203B41FA5}">
                      <a16:colId xmlns:a16="http://schemas.microsoft.com/office/drawing/2014/main" val="2454255687"/>
                    </a:ext>
                  </a:extLst>
                </a:gridCol>
                <a:gridCol w="3691051">
                  <a:extLst>
                    <a:ext uri="{9D8B030D-6E8A-4147-A177-3AD203B41FA5}">
                      <a16:colId xmlns:a16="http://schemas.microsoft.com/office/drawing/2014/main" val="464911935"/>
                    </a:ext>
                  </a:extLst>
                </a:gridCol>
              </a:tblGrid>
              <a:tr h="480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 </a:t>
                      </a: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Dólares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8052270"/>
                  </a:ext>
                </a:extLst>
              </a:tr>
              <a:tr h="480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Producción </a:t>
                      </a: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U$S 140.823.199</a:t>
                      </a: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9860580"/>
                  </a:ext>
                </a:extLst>
              </a:tr>
              <a:tr h="480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Ingresos Brutos</a:t>
                      </a: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U$S   11.265.856</a:t>
                      </a: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56773866"/>
                  </a:ext>
                </a:extLst>
              </a:tr>
              <a:tr h="480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Retenciones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U$S   40.838.728</a:t>
                      </a: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05023216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35577" y="1712686"/>
            <a:ext cx="8072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/>
              <a:t>Aportes promedio anual uso de terrazas en Entre Ríos</a:t>
            </a:r>
          </a:p>
        </p:txBody>
      </p:sp>
    </p:spTree>
    <p:extLst>
      <p:ext uri="{BB962C8B-B14F-4D97-AF65-F5344CB8AC3E}">
        <p14:creationId xmlns:p14="http://schemas.microsoft.com/office/powerpoint/2010/main" val="3957084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301160" y="130626"/>
            <a:ext cx="8730295" cy="612775"/>
          </a:xfrm>
        </p:spPr>
        <p:txBody>
          <a:bodyPr>
            <a:normAutofit fontScale="90000"/>
          </a:bodyPr>
          <a:lstStyle/>
          <a:p>
            <a:pPr lvl="0" algn="ctr"/>
            <a:r>
              <a:rPr lang="es-AR" b="1" dirty="0">
                <a:solidFill>
                  <a:schemeClr val="bg2"/>
                </a:solidFill>
                <a:cs typeface="Calibri" panose="020F0502020204030204" pitchFamily="34" charset="0"/>
              </a:rPr>
              <a:t>Consideraciones finales</a:t>
            </a:r>
            <a:endParaRPr lang="es-ES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23850" y="1535113"/>
            <a:ext cx="8496300" cy="4460738"/>
          </a:xfrm>
        </p:spPr>
        <p:txBody>
          <a:bodyPr>
            <a:normAutofit lnSpcReduction="10000"/>
          </a:bodyPr>
          <a:lstStyle/>
          <a:p>
            <a:r>
              <a:rPr lang="es-AR" dirty="0"/>
              <a:t>La innovación se presenta en la gestión de los recursos tributarios:</a:t>
            </a:r>
          </a:p>
          <a:p>
            <a:pPr lvl="1"/>
            <a:r>
              <a:rPr lang="es-AR" dirty="0"/>
              <a:t>El productor se apropiaría de manera directa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La obra se financia con recursos impositivos que lo generaría ella misma.</a:t>
            </a:r>
          </a:p>
          <a:p>
            <a:pPr lvl="1"/>
            <a:r>
              <a:rPr lang="es-AR" dirty="0"/>
              <a:t>Si no existe la obra, no existe el futuro impuesto que la financie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El Estado Provincial estaría generando obra pública sin usar partidas presupuestaria del presupuesto actual.</a:t>
            </a:r>
          </a:p>
          <a:p>
            <a:endParaRPr lang="es-AR" dirty="0"/>
          </a:p>
          <a:p>
            <a:r>
              <a:rPr lang="es-AR" dirty="0"/>
              <a:t>Es una herramienta legal de gestión y desarrollo económico que daría independencia en los recursos de las microrregiones.</a:t>
            </a:r>
          </a:p>
        </p:txBody>
      </p:sp>
    </p:spTree>
    <p:extLst>
      <p:ext uri="{BB962C8B-B14F-4D97-AF65-F5344CB8AC3E}">
        <p14:creationId xmlns:p14="http://schemas.microsoft.com/office/powerpoint/2010/main" val="1619346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¿Existe demanda?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90" y="1662405"/>
            <a:ext cx="6247619" cy="467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79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dirty="0"/>
              <a:t>Escenario con grandes productores</a:t>
            </a:r>
            <a:endParaRPr lang="es-AR" sz="4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52" y="1962405"/>
            <a:ext cx="6438095" cy="407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60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3 Marcador de contenido"/>
          <p:cNvSpPr>
            <a:spLocks noGrp="1"/>
          </p:cNvSpPr>
          <p:nvPr>
            <p:ph sz="quarter" idx="14"/>
          </p:nvPr>
        </p:nvSpPr>
        <p:spPr>
          <a:xfrm>
            <a:off x="651164" y="1225501"/>
            <a:ext cx="7831655" cy="4381500"/>
          </a:xfrm>
        </p:spPr>
        <p:txBody>
          <a:bodyPr/>
          <a:lstStyle/>
          <a:p>
            <a:r>
              <a:rPr lang="es-ES" altLang="es-ES" sz="3600" b="1" dirty="0">
                <a:solidFill>
                  <a:schemeClr val="tx1"/>
                </a:solidFill>
              </a:rPr>
              <a:t>Calculo impacto económico de la </a:t>
            </a:r>
            <a:r>
              <a:rPr lang="es-ES" altLang="es-ES" sz="3600" b="1" dirty="0" err="1">
                <a:solidFill>
                  <a:schemeClr val="tx1"/>
                </a:solidFill>
              </a:rPr>
              <a:t>intransitabilidad</a:t>
            </a:r>
            <a:r>
              <a:rPr lang="es-ES" altLang="es-ES" sz="3600" b="1" dirty="0">
                <a:solidFill>
                  <a:schemeClr val="tx1"/>
                </a:solidFill>
              </a:rPr>
              <a:t> del camino rural que une la Aldea Santa Rosa y San Rafael</a:t>
            </a:r>
          </a:p>
          <a:p>
            <a:endParaRPr lang="es-ES" altLang="es-ES" sz="3600" b="1" dirty="0">
              <a:solidFill>
                <a:schemeClr val="tx1"/>
              </a:solidFill>
            </a:endParaRPr>
          </a:p>
          <a:p>
            <a:r>
              <a:rPr lang="es-ES" altLang="es-ES" sz="3600" b="1" dirty="0">
                <a:solidFill>
                  <a:schemeClr val="tx1"/>
                </a:solidFill>
              </a:rPr>
              <a:t> Propuesta creación consorcio Público Privado para la pavimentación del camino</a:t>
            </a:r>
          </a:p>
        </p:txBody>
      </p:sp>
      <p:sp>
        <p:nvSpPr>
          <p:cNvPr id="23556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sz="2800" dirty="0"/>
              <a:t>Presentación general </a:t>
            </a:r>
          </a:p>
        </p:txBody>
      </p:sp>
    </p:spTree>
    <p:extLst>
      <p:ext uri="{BB962C8B-B14F-4D97-AF65-F5344CB8AC3E}">
        <p14:creationId xmlns:p14="http://schemas.microsoft.com/office/powerpoint/2010/main" val="3899679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26"/>
            <a:ext cx="7620000" cy="1143000"/>
          </a:xfrm>
        </p:spPr>
        <p:txBody>
          <a:bodyPr/>
          <a:lstStyle/>
          <a:p>
            <a:pPr algn="ctr"/>
            <a:r>
              <a:rPr lang="es-ES" dirty="0"/>
              <a:t>Escenario con todos los productores</a:t>
            </a:r>
            <a:endParaRPr lang="es-A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09" y="1990976"/>
            <a:ext cx="6352381" cy="40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196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1 Título"/>
          <p:cNvSpPr>
            <a:spLocks noGrp="1"/>
          </p:cNvSpPr>
          <p:nvPr>
            <p:ph type="title"/>
          </p:nvPr>
        </p:nvSpPr>
        <p:spPr>
          <a:xfrm>
            <a:off x="512812" y="684571"/>
            <a:ext cx="8315325" cy="2876048"/>
          </a:xfrm>
        </p:spPr>
        <p:txBody>
          <a:bodyPr>
            <a:normAutofit/>
          </a:bodyPr>
          <a:lstStyle/>
          <a:p>
            <a:pPr algn="ctr"/>
            <a:r>
              <a:rPr lang="es-ES" altLang="es-ES" sz="3000" b="1" dirty="0">
                <a:solidFill>
                  <a:schemeClr val="bg2">
                    <a:lumMod val="10000"/>
                  </a:schemeClr>
                </a:solidFill>
              </a:rPr>
              <a:t>Gracias por su atención!</a:t>
            </a:r>
            <a:br>
              <a:rPr lang="es-ES" altLang="es-ES" sz="3000" b="1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es-ES" altLang="es-ES" sz="3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s-ES" altLang="es-ES" sz="30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41113" y="4911747"/>
            <a:ext cx="4556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</a:rPr>
              <a:t>martinezjosematias@gmail.com</a:t>
            </a:r>
          </a:p>
        </p:txBody>
      </p:sp>
    </p:spTree>
    <p:extLst>
      <p:ext uri="{BB962C8B-B14F-4D97-AF65-F5344CB8AC3E}">
        <p14:creationId xmlns:p14="http://schemas.microsoft.com/office/powerpoint/2010/main" val="45166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28650" y="1282726"/>
            <a:ext cx="7886700" cy="4467635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s-AR" b="1" dirty="0">
                <a:solidFill>
                  <a:schemeClr val="bg2"/>
                </a:solidFill>
                <a:cs typeface="Calibri" panose="020F0502020204030204" pitchFamily="34" charset="0"/>
              </a:rPr>
              <a:t>Localización del caso  </a:t>
            </a:r>
            <a:endParaRPr lang="es-ES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794"/>
            <a:ext cx="1668599" cy="28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1160" y="130626"/>
            <a:ext cx="8730295" cy="612775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es-AR" sz="2800" b="1" dirty="0">
                <a:solidFill>
                  <a:schemeClr val="bg2"/>
                </a:solidFill>
                <a:cs typeface="Calibri" panose="020F0502020204030204" pitchFamily="34" charset="0"/>
              </a:rPr>
              <a:t>Contexto de la microrregión de Crespo y aldeas aledañas</a:t>
            </a:r>
            <a:endParaRPr lang="es-ES" sz="2800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9950" b="2319"/>
          <a:stretch/>
        </p:blipFill>
        <p:spPr>
          <a:xfrm>
            <a:off x="883440" y="1012874"/>
            <a:ext cx="741889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5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contenido"/>
          <p:cNvSpPr>
            <a:spLocks noGrp="1"/>
          </p:cNvSpPr>
          <p:nvPr>
            <p:ph sz="quarter" idx="14"/>
          </p:nvPr>
        </p:nvSpPr>
        <p:spPr>
          <a:xfrm>
            <a:off x="741191" y="5656746"/>
            <a:ext cx="3279076" cy="70177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1400" dirty="0">
                <a:solidFill>
                  <a:schemeClr val="bg2"/>
                </a:solidFill>
              </a:rPr>
              <a:t>Traza Aldeas Santa Rosa/ San Rafael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1160" y="130626"/>
            <a:ext cx="8730295" cy="612775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s-AR" b="1" dirty="0">
                <a:solidFill>
                  <a:schemeClr val="bg2"/>
                </a:solidFill>
                <a:cs typeface="Calibri" panose="020F0502020204030204" pitchFamily="34" charset="0"/>
              </a:rPr>
              <a:t>Áreas productivas</a:t>
            </a:r>
            <a:endParaRPr lang="es-ES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91" y="1030960"/>
            <a:ext cx="763156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8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contenido"/>
          <p:cNvSpPr>
            <a:spLocks noGrp="1"/>
          </p:cNvSpPr>
          <p:nvPr>
            <p:ph sz="quarter" idx="14"/>
          </p:nvPr>
        </p:nvSpPr>
        <p:spPr>
          <a:xfrm>
            <a:off x="741191" y="5656746"/>
            <a:ext cx="3279076" cy="70177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1400" dirty="0">
                <a:solidFill>
                  <a:schemeClr val="bg2"/>
                </a:solidFill>
              </a:rPr>
              <a:t>Traza Aldeas Santa Rosa/ San Rafael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5"/>
          </p:nvPr>
        </p:nvSpPr>
        <p:spPr>
          <a:xfrm>
            <a:off x="5752379" y="5541861"/>
            <a:ext cx="3279076" cy="51446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1400" dirty="0">
                <a:solidFill>
                  <a:schemeClr val="tx1">
                    <a:lumMod val="50000"/>
                  </a:schemeClr>
                </a:solidFill>
              </a:rPr>
              <a:t>Datos del año 2015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1160" y="130626"/>
            <a:ext cx="8730295" cy="612775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AR" b="1" dirty="0">
                <a:solidFill>
                  <a:schemeClr val="bg2"/>
                </a:solidFill>
                <a:cs typeface="Calibri" panose="020F0502020204030204" pitchFamily="34" charset="0"/>
              </a:rPr>
              <a:t>Valor bruto producción en la zona</a:t>
            </a:r>
            <a:endParaRPr lang="es-ES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4078286"/>
              </p:ext>
            </p:extLst>
          </p:nvPr>
        </p:nvGraphicFramePr>
        <p:xfrm>
          <a:off x="432355" y="1444338"/>
          <a:ext cx="7367452" cy="34402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26234">
                  <a:extLst>
                    <a:ext uri="{9D8B030D-6E8A-4147-A177-3AD203B41FA5}">
                      <a16:colId xmlns:a16="http://schemas.microsoft.com/office/drawing/2014/main" val="1240621291"/>
                    </a:ext>
                  </a:extLst>
                </a:gridCol>
                <a:gridCol w="1482876">
                  <a:extLst>
                    <a:ext uri="{9D8B030D-6E8A-4147-A177-3AD203B41FA5}">
                      <a16:colId xmlns:a16="http://schemas.microsoft.com/office/drawing/2014/main" val="3055510619"/>
                    </a:ext>
                  </a:extLst>
                </a:gridCol>
                <a:gridCol w="1126234">
                  <a:extLst>
                    <a:ext uri="{9D8B030D-6E8A-4147-A177-3AD203B41FA5}">
                      <a16:colId xmlns:a16="http://schemas.microsoft.com/office/drawing/2014/main" val="2498573097"/>
                    </a:ext>
                  </a:extLst>
                </a:gridCol>
                <a:gridCol w="1731587">
                  <a:extLst>
                    <a:ext uri="{9D8B030D-6E8A-4147-A177-3AD203B41FA5}">
                      <a16:colId xmlns:a16="http://schemas.microsoft.com/office/drawing/2014/main" val="4154586077"/>
                    </a:ext>
                  </a:extLst>
                </a:gridCol>
                <a:gridCol w="1900521">
                  <a:extLst>
                    <a:ext uri="{9D8B030D-6E8A-4147-A177-3AD203B41FA5}">
                      <a16:colId xmlns:a16="http://schemas.microsoft.com/office/drawing/2014/main" val="2215025738"/>
                    </a:ext>
                  </a:extLst>
                </a:gridCol>
              </a:tblGrid>
              <a:tr h="684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Nº de granjas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Rubro productivo</a:t>
                      </a:r>
                      <a:endParaRPr lang="es-AR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Totales</a:t>
                      </a:r>
                      <a:endParaRPr lang="es-AR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Producción año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Ingresos Anuales $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473015"/>
                  </a:ext>
                </a:extLst>
              </a:tr>
              <a:tr h="535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Gallinas  ponedoras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320.000 aves</a:t>
                      </a:r>
                      <a:endParaRPr lang="es-AR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93.440.000 huevos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U$S 10.382.222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7461953"/>
                  </a:ext>
                </a:extLst>
              </a:tr>
              <a:tr h="535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s-AR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Parrilleros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55.000 aves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55.000 aves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$ 221.650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5536711"/>
                  </a:ext>
                </a:extLst>
              </a:tr>
              <a:tr h="535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s-AR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tambos</a:t>
                      </a:r>
                      <a:endParaRPr lang="es-AR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2.900 litros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1.058.500 litros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$ 476.325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5433532"/>
                  </a:ext>
                </a:extLst>
              </a:tr>
              <a:tr h="798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1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Porcinos engorde (potencial)</a:t>
                      </a:r>
                      <a:endParaRPr lang="es-AR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AR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16.000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$ 3.696.000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2919560"/>
                  </a:ext>
                </a:extLst>
              </a:tr>
              <a:tr h="349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AR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AR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AR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U$S 14.776.197</a:t>
                      </a:r>
                      <a:endParaRPr lang="es-AR" sz="16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2941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44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contenido"/>
          <p:cNvSpPr>
            <a:spLocks noGrp="1"/>
          </p:cNvSpPr>
          <p:nvPr>
            <p:ph sz="quarter" idx="14"/>
          </p:nvPr>
        </p:nvSpPr>
        <p:spPr>
          <a:xfrm>
            <a:off x="741191" y="5656746"/>
            <a:ext cx="3279076" cy="70177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1400" dirty="0">
                <a:solidFill>
                  <a:schemeClr val="bg2"/>
                </a:solidFill>
              </a:rPr>
              <a:t>Traza Aldeas Santa Rosa/ San Rafael</a:t>
            </a:r>
          </a:p>
        </p:txBody>
      </p:sp>
      <p:sp>
        <p:nvSpPr>
          <p:cNvPr id="7" name="Marcador de contenido 4"/>
          <p:cNvSpPr>
            <a:spLocks noGrp="1"/>
          </p:cNvSpPr>
          <p:nvPr>
            <p:ph sz="quarter" idx="15"/>
          </p:nvPr>
        </p:nvSpPr>
        <p:spPr>
          <a:xfrm>
            <a:off x="720090" y="1045030"/>
            <a:ext cx="7886700" cy="81190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AR" sz="1800" dirty="0">
                <a:solidFill>
                  <a:schemeClr val="tx1">
                    <a:lumMod val="50000"/>
                  </a:schemeClr>
                </a:solidFill>
              </a:rPr>
              <a:t>Límite de circulación: precipitaciones de 40 milímetros en el día.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s-AR" sz="1800" dirty="0">
                <a:solidFill>
                  <a:schemeClr val="tx1">
                    <a:lumMod val="50000"/>
                  </a:schemeClr>
                </a:solidFill>
              </a:rPr>
              <a:t>Año 2015: 53 días de anegación del camino en el año 2015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1160" y="130626"/>
            <a:ext cx="8730295" cy="612775"/>
          </a:xfrm>
        </p:spPr>
        <p:txBody>
          <a:bodyPr>
            <a:normAutofit fontScale="90000"/>
          </a:bodyPr>
          <a:lstStyle/>
          <a:p>
            <a:pPr lvl="0" algn="r"/>
            <a:r>
              <a:rPr lang="es-AR" b="1" dirty="0">
                <a:solidFill>
                  <a:schemeClr val="bg2"/>
                </a:solidFill>
                <a:cs typeface="Calibri" panose="020F0502020204030204" pitchFamily="34" charset="0"/>
              </a:rPr>
              <a:t>Problemática</a:t>
            </a:r>
            <a:endParaRPr lang="es-ES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667585"/>
              </p:ext>
            </p:extLst>
          </p:nvPr>
        </p:nvGraphicFramePr>
        <p:xfrm>
          <a:off x="2158888" y="1857998"/>
          <a:ext cx="5009103" cy="37155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37112">
                  <a:extLst>
                    <a:ext uri="{9D8B030D-6E8A-4147-A177-3AD203B41FA5}">
                      <a16:colId xmlns:a16="http://schemas.microsoft.com/office/drawing/2014/main" val="3565413621"/>
                    </a:ext>
                  </a:extLst>
                </a:gridCol>
                <a:gridCol w="3271991">
                  <a:extLst>
                    <a:ext uri="{9D8B030D-6E8A-4147-A177-3AD203B41FA5}">
                      <a16:colId xmlns:a16="http://schemas.microsoft.com/office/drawing/2014/main" val="1679079040"/>
                    </a:ext>
                  </a:extLst>
                </a:gridCol>
              </a:tblGrid>
              <a:tr h="119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Mes </a:t>
                      </a:r>
                      <a:endParaRPr lang="es-AR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Días anegados</a:t>
                      </a:r>
                      <a:endParaRPr lang="es-AR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11307347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Enero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64572516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Febrero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93940480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Marzo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483011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Abril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0957187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Mayo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96910630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Junio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25709440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Julio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80626721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Agosto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17015874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Septiembre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82214244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Octubre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42833709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Noviembre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9243017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Diciembre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67869268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60039045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AR" sz="1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53</a:t>
                      </a:r>
                      <a:endParaRPr lang="es-AR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327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32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contenido"/>
          <p:cNvSpPr>
            <a:spLocks noGrp="1"/>
          </p:cNvSpPr>
          <p:nvPr>
            <p:ph sz="quarter" idx="14"/>
          </p:nvPr>
        </p:nvSpPr>
        <p:spPr>
          <a:xfrm>
            <a:off x="741191" y="5656746"/>
            <a:ext cx="3279076" cy="70177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1400" dirty="0">
                <a:solidFill>
                  <a:schemeClr val="bg2"/>
                </a:solidFill>
              </a:rPr>
              <a:t>Traza Aldeas Santa Rosa/ San Rafael</a:t>
            </a: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37677538"/>
              </p:ext>
            </p:extLst>
          </p:nvPr>
        </p:nvGraphicFramePr>
        <p:xfrm>
          <a:off x="1561200" y="1305408"/>
          <a:ext cx="637903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5568" y="200966"/>
            <a:ext cx="8730295" cy="612775"/>
          </a:xfrm>
        </p:spPr>
        <p:txBody>
          <a:bodyPr>
            <a:normAutofit fontScale="90000"/>
          </a:bodyPr>
          <a:lstStyle/>
          <a:p>
            <a:pPr lvl="0" algn="ctr"/>
            <a:r>
              <a:rPr lang="es-AR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Causas y consecuencias</a:t>
            </a:r>
            <a:br>
              <a:rPr lang="es-AR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</a:br>
            <a:r>
              <a:rPr lang="es-AR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Ineficiencia productiva por no poder operar en el camino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45714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 /></Relationships>
</file>

<file path=ppt/theme/theme1.xml><?xml version="1.0" encoding="utf-8"?>
<a:theme xmlns:a="http://schemas.openxmlformats.org/drawingml/2006/main" name="Caratula sin f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atula con foto -puede cambiar foto-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ratula con foto 2 -puede cambiar foto-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erior ">
  <a:themeElements>
    <a:clrScheme name="INTA">
      <a:dk1>
        <a:srgbClr val="797979"/>
      </a:dk1>
      <a:lt1>
        <a:sysClr val="window" lastClr="FFFFFF"/>
      </a:lt1>
      <a:dk2>
        <a:srgbClr val="797979"/>
      </a:dk2>
      <a:lt2>
        <a:srgbClr val="F2F2F2"/>
      </a:lt2>
      <a:accent1>
        <a:srgbClr val="006180"/>
      </a:accent1>
      <a:accent2>
        <a:srgbClr val="00ABCA"/>
      </a:accent2>
      <a:accent3>
        <a:srgbClr val="07A971"/>
      </a:accent3>
      <a:accent4>
        <a:srgbClr val="E1521A"/>
      </a:accent4>
      <a:accent5>
        <a:srgbClr val="EF9A48"/>
      </a:accent5>
      <a:accent6>
        <a:srgbClr val="667AAD"/>
      </a:accent6>
      <a:hlink>
        <a:srgbClr val="00ABCA"/>
      </a:hlink>
      <a:folHlink>
        <a:srgbClr val="3F3F3F"/>
      </a:folHlink>
    </a:clrScheme>
    <a:fontScheme name="IN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8054</TotalTime>
  <Words>1026</Words>
  <Application>Microsoft Office PowerPoint</Application>
  <PresentationFormat>Presentación en pantalla (4:3)</PresentationFormat>
  <Paragraphs>275</Paragraphs>
  <Slides>31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Caratula sin foto</vt:lpstr>
      <vt:lpstr>Caratula con foto -puede cambiar foto-</vt:lpstr>
      <vt:lpstr>Caratula con foto 2 -puede cambiar foto-</vt:lpstr>
      <vt:lpstr>Interior </vt:lpstr>
      <vt:lpstr>Adyacencia</vt:lpstr>
      <vt:lpstr>El costo de la intransitabilidad Caminos rurales: diagnóstico y propuesta de acción</vt:lpstr>
      <vt:lpstr>Casos a evaluar:</vt:lpstr>
      <vt:lpstr>Presentación general </vt:lpstr>
      <vt:lpstr>Localización del caso  </vt:lpstr>
      <vt:lpstr>Contexto de la microrregión de Crespo y aldeas aledañas</vt:lpstr>
      <vt:lpstr>Áreas productivas</vt:lpstr>
      <vt:lpstr>Valor bruto producción en la zona</vt:lpstr>
      <vt:lpstr>Problemática</vt:lpstr>
      <vt:lpstr>Causas y consecuencias Ineficiencia productiva por no poder operar en el camino</vt:lpstr>
      <vt:lpstr>Causas y consecuencias Costos operativos extras</vt:lpstr>
      <vt:lpstr>Causas y consecuencias Ineficiencia en la actividad</vt:lpstr>
      <vt:lpstr>Impacto en las exportaciones</vt:lpstr>
      <vt:lpstr>Impacto económico</vt:lpstr>
      <vt:lpstr>Acceso Aldea San Antonio</vt:lpstr>
      <vt:lpstr>Puente Don Cristóbal - Nogoyá</vt:lpstr>
      <vt:lpstr>Impacto impositivo (en U$S)</vt:lpstr>
      <vt:lpstr>Actores Involucrados</vt:lpstr>
      <vt:lpstr>Propuesta: consorcio público-privado</vt:lpstr>
      <vt:lpstr>Generación Desarrollo económico (Escenario I)</vt:lpstr>
      <vt:lpstr>Presentación de PowerPoint</vt:lpstr>
      <vt:lpstr>Presentación de PowerPoint</vt:lpstr>
      <vt:lpstr>Evaluación Financiera</vt:lpstr>
      <vt:lpstr>¿Cómo hace el productor para obtener financiamiento?</vt:lpstr>
      <vt:lpstr>Presentación de PowerPoint</vt:lpstr>
      <vt:lpstr>¿Funcionan las políticas de desarrollo con deducciones impositivas?</vt:lpstr>
      <vt:lpstr>Ley Conservación de Suelos</vt:lpstr>
      <vt:lpstr>Consideraciones finales</vt:lpstr>
      <vt:lpstr>¿Existe demanda?</vt:lpstr>
      <vt:lpstr>Escenario con grandes productores</vt:lpstr>
      <vt:lpstr>Escenario con todos los productores</vt:lpstr>
      <vt:lpstr>Gracias por su atención!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schvetz.natalia</dc:creator>
  <cp:lastModifiedBy>matias martinez</cp:lastModifiedBy>
  <cp:revision>432</cp:revision>
  <cp:lastPrinted>2019-09-18T13:55:00Z</cp:lastPrinted>
  <dcterms:created xsi:type="dcterms:W3CDTF">2011-11-02T14:02:47Z</dcterms:created>
  <dcterms:modified xsi:type="dcterms:W3CDTF">2021-10-05T22:37:46Z</dcterms:modified>
</cp:coreProperties>
</file>